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62" r:id="rId3"/>
    <p:sldId id="263"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49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7"/>
    <p:restoredTop sz="96857"/>
  </p:normalViewPr>
  <p:slideViewPr>
    <p:cSldViewPr snapToGrid="0" snapToObjects="1">
      <p:cViewPr varScale="1">
        <p:scale>
          <a:sx n="92" d="100"/>
          <a:sy n="92" d="100"/>
        </p:scale>
        <p:origin x="10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581191" y="4317159"/>
            <a:ext cx="11029618" cy="9613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pic>
        <p:nvPicPr>
          <p:cNvPr id="8" name="Picture 7">
            <a:extLst>
              <a:ext uri="{FF2B5EF4-FFF2-40B4-BE49-F238E27FC236}">
                <a16:creationId xmlns:a16="http://schemas.microsoft.com/office/drawing/2014/main" id="{32F019B6-11F0-0A4A-A818-196CE86AC138}"/>
              </a:ext>
            </a:extLst>
          </p:cNvPr>
          <p:cNvPicPr>
            <a:picLocks noChangeAspect="1"/>
          </p:cNvPicPr>
          <p:nvPr userDrawn="1"/>
        </p:nvPicPr>
        <p:blipFill>
          <a:blip r:embed="rId2"/>
          <a:stretch>
            <a:fillRect/>
          </a:stretch>
        </p:blipFill>
        <p:spPr>
          <a:xfrm>
            <a:off x="7215019" y="4158114"/>
            <a:ext cx="4723049" cy="1359438"/>
          </a:xfrm>
          <a:prstGeom prst="rect">
            <a:avLst/>
          </a:prstGeom>
        </p:spPr>
      </p:pic>
      <p:pic>
        <p:nvPicPr>
          <p:cNvPr id="9" name="Picture 8">
            <a:extLst>
              <a:ext uri="{FF2B5EF4-FFF2-40B4-BE49-F238E27FC236}">
                <a16:creationId xmlns:a16="http://schemas.microsoft.com/office/drawing/2014/main" id="{3F96D27A-6237-9444-8DCC-26EA4490AF1E}"/>
              </a:ext>
            </a:extLst>
          </p:cNvPr>
          <p:cNvPicPr>
            <a:picLocks noChangeAspect="1"/>
          </p:cNvPicPr>
          <p:nvPr userDrawn="1"/>
        </p:nvPicPr>
        <p:blipFill>
          <a:blip r:embed="rId3"/>
          <a:stretch>
            <a:fillRect/>
          </a:stretch>
        </p:blipFill>
        <p:spPr>
          <a:xfrm>
            <a:off x="201261" y="5698157"/>
            <a:ext cx="4267602" cy="877330"/>
          </a:xfrm>
          <a:prstGeom prst="rect">
            <a:avLst/>
          </a:prstGeom>
        </p:spPr>
      </p:pic>
      <p:sp>
        <p:nvSpPr>
          <p:cNvPr id="10" name="Text Box 2">
            <a:extLst>
              <a:ext uri="{FF2B5EF4-FFF2-40B4-BE49-F238E27FC236}">
                <a16:creationId xmlns:a16="http://schemas.microsoft.com/office/drawing/2014/main" id="{E068C24F-F59A-2B42-B382-38B7C78ED895}"/>
              </a:ext>
            </a:extLst>
          </p:cNvPr>
          <p:cNvSpPr txBox="1">
            <a:spLocks noChangeArrowheads="1"/>
          </p:cNvSpPr>
          <p:nvPr userDrawn="1"/>
        </p:nvSpPr>
        <p:spPr bwMode="auto">
          <a:xfrm>
            <a:off x="5126475" y="6002438"/>
            <a:ext cx="7065525" cy="55701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study is funded by the National Institute for Health Research (NIHR) Health Technology Assessment Programme. The views expressed are those of the author(s) and not necessarily those of the NIHR or the Department of Health and Social Care.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1" name="Subtitle 2">
            <a:extLst>
              <a:ext uri="{FF2B5EF4-FFF2-40B4-BE49-F238E27FC236}">
                <a16:creationId xmlns:a16="http://schemas.microsoft.com/office/drawing/2014/main" id="{BF3154E3-05CA-F24D-A717-5DC7E7CF2BEB}"/>
              </a:ext>
            </a:extLst>
          </p:cNvPr>
          <p:cNvSpPr txBox="1">
            <a:spLocks/>
          </p:cNvSpPr>
          <p:nvPr userDrawn="1"/>
        </p:nvSpPr>
        <p:spPr>
          <a:xfrm>
            <a:off x="581191" y="3862953"/>
            <a:ext cx="10993546" cy="590321"/>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800" b="1" dirty="0">
                <a:solidFill>
                  <a:srgbClr val="5B4942"/>
                </a:solidFill>
              </a:rPr>
              <a:t>A Randomised Placebo-Controlled Trial of Antenatal Corticosteroids for Planned Birth in Twins</a:t>
            </a:r>
          </a:p>
        </p:txBody>
      </p:sp>
    </p:spTree>
    <p:extLst>
      <p:ext uri="{BB962C8B-B14F-4D97-AF65-F5344CB8AC3E}">
        <p14:creationId xmlns:p14="http://schemas.microsoft.com/office/powerpoint/2010/main" val="421479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6518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993673" y="5956137"/>
            <a:ext cx="1328141"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9/29/22</a:t>
            </a:fld>
            <a:endParaRPr lang="en-US" dirty="0"/>
          </a:p>
        </p:txBody>
      </p:sp>
      <p:sp>
        <p:nvSpPr>
          <p:cNvPr id="5" name="Footer Placeholder 4"/>
          <p:cNvSpPr>
            <a:spLocks noGrp="1"/>
          </p:cNvSpPr>
          <p:nvPr>
            <p:ph type="ftr" sz="quarter" idx="11"/>
          </p:nvPr>
        </p:nvSpPr>
        <p:spPr>
          <a:xfrm>
            <a:off x="774923" y="5951811"/>
            <a:ext cx="789627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5854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a:solidFill>
                  <a:srgbClr val="5B4942"/>
                </a:solidFill>
              </a:defRPr>
            </a:lvl1pPr>
          </a:lstStyle>
          <a:p>
            <a:r>
              <a:rPr lang="en-GB" dirty="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a:extLst>
              <a:ext uri="{FF2B5EF4-FFF2-40B4-BE49-F238E27FC236}">
                <a16:creationId xmlns:a16="http://schemas.microsoft.com/office/drawing/2014/main" id="{9353E6DA-D216-B649-B724-651343D43201}"/>
              </a:ext>
            </a:extLst>
          </p:cNvPr>
          <p:cNvPicPr>
            <a:picLocks noChangeAspect="1"/>
          </p:cNvPicPr>
          <p:nvPr userDrawn="1"/>
        </p:nvPicPr>
        <p:blipFill>
          <a:blip r:embed="rId2"/>
          <a:stretch>
            <a:fillRect/>
          </a:stretch>
        </p:blipFill>
        <p:spPr>
          <a:xfrm>
            <a:off x="8977522" y="5975790"/>
            <a:ext cx="3098975" cy="891980"/>
          </a:xfrm>
          <a:prstGeom prst="rect">
            <a:avLst/>
          </a:prstGeom>
        </p:spPr>
      </p:pic>
      <p:pic>
        <p:nvPicPr>
          <p:cNvPr id="9" name="Picture 8">
            <a:extLst>
              <a:ext uri="{FF2B5EF4-FFF2-40B4-BE49-F238E27FC236}">
                <a16:creationId xmlns:a16="http://schemas.microsoft.com/office/drawing/2014/main" id="{89B07E3F-6672-764D-A1BA-27C75A8D3867}"/>
              </a:ext>
            </a:extLst>
          </p:cNvPr>
          <p:cNvPicPr>
            <a:picLocks noChangeAspect="1"/>
          </p:cNvPicPr>
          <p:nvPr userDrawn="1"/>
        </p:nvPicPr>
        <p:blipFill>
          <a:blip r:embed="rId3"/>
          <a:stretch>
            <a:fillRect/>
          </a:stretch>
        </p:blipFill>
        <p:spPr>
          <a:xfrm>
            <a:off x="115503" y="5975790"/>
            <a:ext cx="3715352" cy="763799"/>
          </a:xfrm>
          <a:prstGeom prst="rect">
            <a:avLst/>
          </a:prstGeom>
        </p:spPr>
      </p:pic>
    </p:spTree>
    <p:extLst>
      <p:ext uri="{BB962C8B-B14F-4D97-AF65-F5344CB8AC3E}">
        <p14:creationId xmlns:p14="http://schemas.microsoft.com/office/powerpoint/2010/main" val="265251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GB"/>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605951" y="5956137"/>
            <a:ext cx="2844799"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9/29/22</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115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898532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8" name="Footer Placeholder 7"/>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9019751"/>
      </p:ext>
    </p:extLst>
  </p:cSld>
  <p:clrMapOvr>
    <a:masterClrMapping/>
  </p:clrMapOvr>
  <p:hf sldNum="0"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GB"/>
              <a:t>Click to edit Master title style</a:t>
            </a:r>
            <a:endParaRPr lang="en-US" dirty="0"/>
          </a:p>
        </p:txBody>
      </p:sp>
      <p:sp>
        <p:nvSpPr>
          <p:cNvPr id="3" name="Date Placeholder 2"/>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4" name="Footer Placeholder 3"/>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414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3" name="Footer Placeholder 2"/>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608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GB"/>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605951" y="5956137"/>
            <a:ext cx="2844799"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107644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752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GB" dirty="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FAB73BC-B049-4115-A692-8D63A059BFB8}"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759264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B76AEC-B3BA-9B47-BBCC-88C33A3FD833}"/>
              </a:ext>
            </a:extLst>
          </p:cNvPr>
          <p:cNvSpPr>
            <a:spLocks noGrp="1"/>
          </p:cNvSpPr>
          <p:nvPr>
            <p:ph type="subTitle" idx="1"/>
          </p:nvPr>
        </p:nvSpPr>
        <p:spPr>
          <a:xfrm>
            <a:off x="599227" y="1921512"/>
            <a:ext cx="10993546" cy="590321"/>
          </a:xfrm>
        </p:spPr>
        <p:txBody>
          <a:bodyPr>
            <a:noAutofit/>
          </a:bodyPr>
          <a:lstStyle/>
          <a:p>
            <a:r>
              <a:rPr lang="en-GB" sz="2800" b="1" dirty="0">
                <a:solidFill>
                  <a:srgbClr val="5B4942"/>
                </a:solidFill>
              </a:rPr>
              <a:t>STOPPIT-M – embedded mechanistic study</a:t>
            </a:r>
          </a:p>
          <a:p>
            <a:r>
              <a:rPr lang="en-GB" sz="2000" cap="none" dirty="0">
                <a:solidFill>
                  <a:schemeClr val="tx1"/>
                </a:solidFill>
                <a:latin typeface="Arial" panose="020B0604020202020204" pitchFamily="34" charset="0"/>
                <a:cs typeface="Arial" panose="020B0604020202020204" pitchFamily="34" charset="0"/>
              </a:rPr>
              <a:t>Infant hypothalamic-pituitary-adrenal axis responses following antenatal corticosteroids and perinatal outcomes: a mechanism of action of health intervention study</a:t>
            </a:r>
          </a:p>
          <a:p>
            <a:r>
              <a:rPr lang="en-GB" sz="2000" cap="none" dirty="0">
                <a:solidFill>
                  <a:schemeClr val="tx1"/>
                </a:solidFill>
                <a:latin typeface="Arial" panose="020B0604020202020204" pitchFamily="34" charset="0"/>
                <a:cs typeface="Arial" panose="020B0604020202020204" pitchFamily="34" charset="0"/>
              </a:rPr>
              <a:t>Funded by NIHR EME</a:t>
            </a:r>
            <a:endParaRPr lang="en-GB" sz="2800" dirty="0">
              <a:solidFill>
                <a:schemeClr val="tx1"/>
              </a:solidFill>
            </a:endParaRPr>
          </a:p>
          <a:p>
            <a:endParaRPr lang="en-GB" sz="2800" b="1" dirty="0">
              <a:solidFill>
                <a:srgbClr val="5B4942"/>
              </a:solidFill>
            </a:endParaRPr>
          </a:p>
        </p:txBody>
      </p:sp>
      <p:sp>
        <p:nvSpPr>
          <p:cNvPr id="7" name="Text Box 2">
            <a:extLst>
              <a:ext uri="{FF2B5EF4-FFF2-40B4-BE49-F238E27FC236}">
                <a16:creationId xmlns:a16="http://schemas.microsoft.com/office/drawing/2014/main" id="{C2C90DB1-DB1D-BB4A-BEF2-F8FAEAB3BA1C}"/>
              </a:ext>
            </a:extLst>
          </p:cNvPr>
          <p:cNvSpPr txBox="1">
            <a:spLocks noChangeArrowheads="1"/>
          </p:cNvSpPr>
          <p:nvPr/>
        </p:nvSpPr>
        <p:spPr bwMode="auto">
          <a:xfrm>
            <a:off x="5126475" y="6002438"/>
            <a:ext cx="7065525" cy="55701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study is funded by the National Institute for Health Research (NIHR) Health Technology Assessment Programme. The views expressed are those of the author(s) and not necessarily those of the NIHR or the Department of Health and Social Care.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73042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lstStyle/>
          <a:p>
            <a:r>
              <a:rPr lang="en-GB" b="1" dirty="0"/>
              <a:t>STOPPIT-M Overview</a:t>
            </a:r>
            <a:endParaRPr lang="en-US" dirty="0"/>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p:txBody>
          <a:bodyPr>
            <a:normAutofit/>
          </a:bodyPr>
          <a:lstStyle/>
          <a:p>
            <a:pPr marL="0" indent="0">
              <a:buNone/>
            </a:pPr>
            <a:r>
              <a:rPr lang="en-GB" i="1" dirty="0">
                <a:latin typeface="Arial" panose="020B0604020202020204" pitchFamily="34" charset="0"/>
                <a:ea typeface="DengXian"/>
                <a:cs typeface="Arial" panose="020B0604020202020204" pitchFamily="34" charset="0"/>
              </a:rPr>
              <a:t>Design</a:t>
            </a:r>
            <a:r>
              <a:rPr lang="en-GB" dirty="0">
                <a:latin typeface="Arial" panose="020B0604020202020204" pitchFamily="34" charset="0"/>
                <a:ea typeface="DengXian"/>
                <a:cs typeface="Arial" panose="020B0604020202020204" pitchFamily="34" charset="0"/>
              </a:rPr>
              <a:t> </a:t>
            </a:r>
          </a:p>
          <a:p>
            <a:r>
              <a:rPr lang="en-GB" dirty="0">
                <a:latin typeface="Arial" panose="020B0604020202020204" pitchFamily="34" charset="0"/>
                <a:ea typeface="DengXian"/>
                <a:cs typeface="Arial" panose="020B0604020202020204" pitchFamily="34" charset="0"/>
              </a:rPr>
              <a:t>Observational study within STOPPIT-3</a:t>
            </a:r>
            <a:endParaRPr lang="en-GB" sz="2000" dirty="0">
              <a:latin typeface="Arial" panose="020B0604020202020204" pitchFamily="34" charset="0"/>
              <a:ea typeface="DengXian"/>
              <a:cs typeface="Arial" panose="020B0604020202020204" pitchFamily="34" charset="0"/>
            </a:endParaRPr>
          </a:p>
          <a:p>
            <a:pPr marL="0" indent="0">
              <a:buNone/>
            </a:pPr>
            <a:r>
              <a:rPr lang="en-GB" i="1" dirty="0">
                <a:latin typeface="Arial" panose="020B0604020202020204" pitchFamily="34" charset="0"/>
                <a:ea typeface="DengXian"/>
                <a:cs typeface="Arial" panose="020B0604020202020204" pitchFamily="34" charset="0"/>
              </a:rPr>
              <a:t>Inclusion criteria</a:t>
            </a:r>
            <a:r>
              <a:rPr lang="en-GB" dirty="0">
                <a:latin typeface="Arial" panose="020B0604020202020204" pitchFamily="34" charset="0"/>
                <a:ea typeface="DengXian"/>
                <a:cs typeface="Arial" panose="020B0604020202020204" pitchFamily="34" charset="0"/>
              </a:rPr>
              <a:t> </a:t>
            </a:r>
          </a:p>
          <a:p>
            <a:r>
              <a:rPr lang="en-GB" dirty="0">
                <a:latin typeface="Arial" panose="020B0604020202020204" pitchFamily="34" charset="0"/>
                <a:ea typeface="DengXian"/>
                <a:cs typeface="Arial" panose="020B0604020202020204" pitchFamily="34" charset="0"/>
              </a:rPr>
              <a:t>STOPPIT-3 participants undergoing elective caesarean section </a:t>
            </a:r>
          </a:p>
          <a:p>
            <a:pPr marL="0" indent="0">
              <a:buNone/>
            </a:pPr>
            <a:r>
              <a:rPr lang="en-GB" i="1" dirty="0">
                <a:latin typeface="Arial" panose="020B0604020202020204" pitchFamily="34" charset="0"/>
                <a:ea typeface="Times New Roman" panose="02020603050405020304" pitchFamily="18" charset="0"/>
                <a:cs typeface="Arial" panose="020B0604020202020204" pitchFamily="34" charset="0"/>
              </a:rPr>
              <a:t>Protocol</a:t>
            </a:r>
            <a:r>
              <a:rPr lang="en-GB" dirty="0">
                <a:latin typeface="Arial" panose="020B0604020202020204" pitchFamily="34" charset="0"/>
                <a:ea typeface="Times New Roman" panose="02020603050405020304" pitchFamily="18" charset="0"/>
                <a:cs typeface="Arial" panose="020B0604020202020204" pitchFamily="34" charset="0"/>
              </a:rPr>
              <a:t> </a:t>
            </a:r>
          </a:p>
          <a:p>
            <a:r>
              <a:rPr lang="en-GB" dirty="0">
                <a:latin typeface="Arial" panose="020B0604020202020204" pitchFamily="34" charset="0"/>
                <a:ea typeface="Times New Roman" panose="02020603050405020304" pitchFamily="18" charset="0"/>
                <a:cs typeface="Arial" panose="020B0604020202020204" pitchFamily="34" charset="0"/>
              </a:rPr>
              <a:t>Paired maternal and cord blood samples, amniotic fluid and placenta collected at delivery</a:t>
            </a:r>
          </a:p>
          <a:p>
            <a:pPr marL="0" indent="0">
              <a:buNone/>
            </a:pPr>
            <a:r>
              <a:rPr lang="en-GB" i="1" dirty="0">
                <a:latin typeface="Arial" panose="020B0604020202020204" pitchFamily="34" charset="0"/>
                <a:cs typeface="Arial" panose="020B0604020202020204" pitchFamily="34" charset="0"/>
              </a:rPr>
              <a:t>Outcomes</a:t>
            </a:r>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Understanding of glucocorticoid secretion, signalling and responsiveness following ACS through detailed phenotyping of </a:t>
            </a:r>
            <a:r>
              <a:rPr lang="en-GB" dirty="0" err="1">
                <a:latin typeface="Arial" panose="020B0604020202020204" pitchFamily="34" charset="0"/>
                <a:cs typeface="Arial" panose="020B0604020202020204" pitchFamily="34" charset="0"/>
              </a:rPr>
              <a:t>fetal</a:t>
            </a:r>
            <a:r>
              <a:rPr lang="en-GB" dirty="0">
                <a:latin typeface="Arial" panose="020B0604020202020204" pitchFamily="34" charset="0"/>
                <a:cs typeface="Arial" panose="020B0604020202020204" pitchFamily="34" charset="0"/>
              </a:rPr>
              <a:t> / placental / infant HPA axis</a:t>
            </a:r>
            <a:endParaRPr lang="en-US" b="1" dirty="0"/>
          </a:p>
          <a:p>
            <a:endParaRPr lang="en-US" dirty="0"/>
          </a:p>
        </p:txBody>
      </p:sp>
    </p:spTree>
    <p:extLst>
      <p:ext uri="{BB962C8B-B14F-4D97-AF65-F5344CB8AC3E}">
        <p14:creationId xmlns:p14="http://schemas.microsoft.com/office/powerpoint/2010/main" val="148264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STOPPIT-M – what are we Measuring and why?</a:t>
            </a:r>
          </a:p>
        </p:txBody>
      </p:sp>
      <p:sp>
        <p:nvSpPr>
          <p:cNvPr id="3" name="Content Placeholder 2"/>
          <p:cNvSpPr>
            <a:spLocks noGrp="1"/>
          </p:cNvSpPr>
          <p:nvPr>
            <p:ph idx="1"/>
          </p:nvPr>
        </p:nvSpPr>
        <p:spPr/>
        <p:txBody>
          <a:bodyPr/>
          <a:lstStyle/>
          <a:p>
            <a:pPr lvl="0"/>
            <a:r>
              <a:rPr lang="en-GB" dirty="0">
                <a:latin typeface="Arial" panose="020B0604020202020204" pitchFamily="34" charset="0"/>
                <a:cs typeface="Arial" panose="020B0604020202020204" pitchFamily="34" charset="0"/>
              </a:rPr>
              <a:t>endogenous glucocorticoids, dexamethasone and its metabolites (glucocorticoid release and response to ACS)</a:t>
            </a:r>
            <a:endParaRPr lang="en-GB" sz="3200"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glucocorticoid receptor in cord blood leukocytes (glucocorticoid signalling)</a:t>
            </a:r>
            <a:endParaRPr lang="en-GB" sz="3200"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placental genes regulating glucocorticoids (glucocorticoid metabolism and transfer)</a:t>
            </a:r>
            <a:endParaRPr lang="en-GB" sz="3200"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in a subset of infants (Edinburgh only)</a:t>
            </a:r>
            <a:endParaRPr lang="en-GB" sz="3200"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salivary cortisol pre and post heel-prick (glucocorticoid stress response)</a:t>
            </a:r>
            <a:endParaRPr lang="en-GB" sz="2800"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hair cortisol (overall glucocorticoid secretion)</a:t>
            </a:r>
            <a:endParaRPr lang="en-GB" sz="2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02330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need to be able to join STOPPIT-M?</a:t>
            </a:r>
          </a:p>
        </p:txBody>
      </p:sp>
      <p:sp>
        <p:nvSpPr>
          <p:cNvPr id="3" name="Content Placeholder 2"/>
          <p:cNvSpPr>
            <a:spLocks noGrp="1"/>
          </p:cNvSpPr>
          <p:nvPr>
            <p:ph idx="1"/>
          </p:nvPr>
        </p:nvSpPr>
        <p:spPr/>
        <p:txBody>
          <a:bodyPr>
            <a:normAutofit/>
          </a:bodyPr>
          <a:lstStyle/>
          <a:p>
            <a:r>
              <a:rPr lang="en-GB" sz="2000" dirty="0">
                <a:latin typeface="Arial" panose="020B0604020202020204" pitchFamily="34" charset="0"/>
                <a:cs typeface="Arial" panose="020B0604020202020204" pitchFamily="34" charset="0"/>
              </a:rPr>
              <a:t>Be enthusiastic to understand why ACS are beneficial for some babies but not for others</a:t>
            </a:r>
          </a:p>
          <a:p>
            <a:r>
              <a:rPr lang="en-GB" sz="2000" dirty="0">
                <a:latin typeface="Arial" panose="020B0604020202020204" pitchFamily="34" charset="0"/>
                <a:cs typeface="Arial" panose="020B0604020202020204" pitchFamily="34" charset="0"/>
              </a:rPr>
              <a:t>Be able to share the PIS with women who are planning birth by elective C-section</a:t>
            </a:r>
          </a:p>
          <a:p>
            <a:r>
              <a:rPr lang="en-GB" sz="2000" dirty="0">
                <a:latin typeface="Arial" panose="020B0604020202020204" pitchFamily="34" charset="0"/>
                <a:cs typeface="Arial" panose="020B0604020202020204" pitchFamily="34" charset="0"/>
              </a:rPr>
              <a:t>Have a team who are able to collect cord blood and placenta at the time of C-Section</a:t>
            </a:r>
          </a:p>
          <a:p>
            <a:r>
              <a:rPr lang="en-GB" sz="2000" dirty="0">
                <a:latin typeface="Arial" panose="020B0604020202020204" pitchFamily="34" charset="0"/>
                <a:cs typeface="Arial" panose="020B0604020202020204" pitchFamily="34" charset="0"/>
              </a:rPr>
              <a:t>Have a lab who can process and store the samples prior to shipping to Edinburgh</a:t>
            </a:r>
          </a:p>
          <a:p>
            <a:r>
              <a:rPr lang="en-GB" sz="2000" dirty="0">
                <a:latin typeface="Arial" panose="020B0604020202020204" pitchFamily="34" charset="0"/>
                <a:cs typeface="Arial" panose="020B0604020202020204" pitchFamily="34" charset="0"/>
              </a:rPr>
              <a:t>We will provide training on sample collection, processing, storage and shipment</a:t>
            </a:r>
          </a:p>
          <a:p>
            <a:r>
              <a:rPr lang="en-GB" sz="2000" dirty="0">
                <a:latin typeface="Arial" panose="020B0604020202020204" pitchFamily="34" charset="0"/>
                <a:cs typeface="Arial" panose="020B0604020202020204" pitchFamily="34" charset="0"/>
              </a:rPr>
              <a:t>We look forward to welcoming you to STOPPIT-M</a:t>
            </a:r>
          </a:p>
        </p:txBody>
      </p:sp>
    </p:spTree>
    <p:extLst>
      <p:ext uri="{BB962C8B-B14F-4D97-AF65-F5344CB8AC3E}">
        <p14:creationId xmlns:p14="http://schemas.microsoft.com/office/powerpoint/2010/main" val="940602851"/>
      </p:ext>
    </p:extLst>
  </p:cSld>
  <p:clrMapOvr>
    <a:masterClrMapping/>
  </p:clrMapOvr>
</p:sld>
</file>

<file path=ppt/theme/theme1.xml><?xml version="1.0" encoding="utf-8"?>
<a:theme xmlns:a="http://schemas.openxmlformats.org/drawingml/2006/main" name="Dividend">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{99CEFDA7-32C0-354C-8797-63B8F59B6507}tf10001123</Template>
  <TotalTime>276</TotalTime>
  <Words>292</Words>
  <Application>Microsoft Macintosh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Gill Sans MT</vt:lpstr>
      <vt:lpstr>Wingdings 2</vt:lpstr>
      <vt:lpstr>Dividend</vt:lpstr>
      <vt:lpstr>PowerPoint Presentation</vt:lpstr>
      <vt:lpstr>STOPPIT-M Overview</vt:lpstr>
      <vt:lpstr>STOPPIT-M – what are we Measuring and why?</vt:lpstr>
      <vt:lpstr>What do you need to be able to join STOPPIT-M?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STOPPIT-3</dc:title>
  <dc:creator>STOCK Sarah</dc:creator>
  <cp:lastModifiedBy>MURRAY Sarah</cp:lastModifiedBy>
  <cp:revision>25</cp:revision>
  <dcterms:created xsi:type="dcterms:W3CDTF">2021-06-30T08:17:48Z</dcterms:created>
  <dcterms:modified xsi:type="dcterms:W3CDTF">2022-09-29T20:31:20Z</dcterms:modified>
</cp:coreProperties>
</file>