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6" r:id="rId1"/>
  </p:sldMasterIdLst>
  <p:notesMasterIdLst>
    <p:notesMasterId r:id="rId16"/>
  </p:notesMasterIdLst>
  <p:sldIdLst>
    <p:sldId id="256" r:id="rId2"/>
    <p:sldId id="269" r:id="rId3"/>
    <p:sldId id="262" r:id="rId4"/>
    <p:sldId id="275" r:id="rId5"/>
    <p:sldId id="265" r:id="rId6"/>
    <p:sldId id="266" r:id="rId7"/>
    <p:sldId id="274" r:id="rId8"/>
    <p:sldId id="272" r:id="rId9"/>
    <p:sldId id="273" r:id="rId10"/>
    <p:sldId id="264" r:id="rId11"/>
    <p:sldId id="267" r:id="rId12"/>
    <p:sldId id="270" r:id="rId13"/>
    <p:sldId id="268" r:id="rId14"/>
    <p:sldId id="27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49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p:restoredTop sz="83707"/>
  </p:normalViewPr>
  <p:slideViewPr>
    <p:cSldViewPr snapToGrid="0" snapToObjects="1">
      <p:cViewPr varScale="1">
        <p:scale>
          <a:sx n="57" d="100"/>
          <a:sy n="57" d="100"/>
        </p:scale>
        <p:origin x="82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86F414-F50B-5C48-88E8-90B821CA81A2}" type="datetimeFigureOut">
              <a:rPr lang="en-US" smtClean="0"/>
              <a:t>9/29/2022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6A267-72A1-1043-BB7E-C2081DE04B46}" type="slidenum">
              <a:rPr lang="en-US" smtClean="0"/>
              <a:t>‹#›</a:t>
            </a:fld>
            <a:endParaRPr lang="en-US"/>
          </a:p>
        </p:txBody>
      </p:sp>
    </p:spTree>
    <p:extLst>
      <p:ext uri="{BB962C8B-B14F-4D97-AF65-F5344CB8AC3E}">
        <p14:creationId xmlns:p14="http://schemas.microsoft.com/office/powerpoint/2010/main" val="1229839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06A267-72A1-1043-BB7E-C2081DE04B46}" type="slidenum">
              <a:rPr lang="en-US" smtClean="0"/>
              <a:t>2</a:t>
            </a:fld>
            <a:endParaRPr lang="en-US"/>
          </a:p>
        </p:txBody>
      </p:sp>
    </p:spTree>
    <p:extLst>
      <p:ext uri="{BB962C8B-B14F-4D97-AF65-F5344CB8AC3E}">
        <p14:creationId xmlns:p14="http://schemas.microsoft.com/office/powerpoint/2010/main" val="2485256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06A267-72A1-1043-BB7E-C2081DE04B46}" type="slidenum">
              <a:rPr lang="en-US" smtClean="0"/>
              <a:t>13</a:t>
            </a:fld>
            <a:endParaRPr lang="en-US"/>
          </a:p>
        </p:txBody>
      </p:sp>
    </p:spTree>
    <p:extLst>
      <p:ext uri="{BB962C8B-B14F-4D97-AF65-F5344CB8AC3E}">
        <p14:creationId xmlns:p14="http://schemas.microsoft.com/office/powerpoint/2010/main" val="360152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06A267-72A1-1043-BB7E-C2081DE04B46}" type="slidenum">
              <a:rPr lang="en-US" smtClean="0"/>
              <a:t>14</a:t>
            </a:fld>
            <a:endParaRPr lang="en-US"/>
          </a:p>
        </p:txBody>
      </p:sp>
    </p:spTree>
    <p:extLst>
      <p:ext uri="{BB962C8B-B14F-4D97-AF65-F5344CB8AC3E}">
        <p14:creationId xmlns:p14="http://schemas.microsoft.com/office/powerpoint/2010/main" val="153943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06A267-72A1-1043-BB7E-C2081DE04B46}" type="slidenum">
              <a:rPr lang="en-US" smtClean="0"/>
              <a:t>3</a:t>
            </a:fld>
            <a:endParaRPr lang="en-US"/>
          </a:p>
        </p:txBody>
      </p:sp>
    </p:spTree>
    <p:extLst>
      <p:ext uri="{BB962C8B-B14F-4D97-AF65-F5344CB8AC3E}">
        <p14:creationId xmlns:p14="http://schemas.microsoft.com/office/powerpoint/2010/main" val="2233685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06A267-72A1-1043-BB7E-C2081DE04B46}" type="slidenum">
              <a:rPr lang="en-US" smtClean="0"/>
              <a:t>4</a:t>
            </a:fld>
            <a:endParaRPr lang="en-US"/>
          </a:p>
        </p:txBody>
      </p:sp>
    </p:spTree>
    <p:extLst>
      <p:ext uri="{BB962C8B-B14F-4D97-AF65-F5344CB8AC3E}">
        <p14:creationId xmlns:p14="http://schemas.microsoft.com/office/powerpoint/2010/main" val="3270433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06A267-72A1-1043-BB7E-C2081DE04B46}" type="slidenum">
              <a:rPr lang="en-US" smtClean="0"/>
              <a:t>6</a:t>
            </a:fld>
            <a:endParaRPr lang="en-US"/>
          </a:p>
        </p:txBody>
      </p:sp>
    </p:spTree>
    <p:extLst>
      <p:ext uri="{BB962C8B-B14F-4D97-AF65-F5344CB8AC3E}">
        <p14:creationId xmlns:p14="http://schemas.microsoft.com/office/powerpoint/2010/main" val="1133654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06A267-72A1-1043-BB7E-C2081DE04B46}" type="slidenum">
              <a:rPr lang="en-US" smtClean="0"/>
              <a:t>7</a:t>
            </a:fld>
            <a:endParaRPr lang="en-US"/>
          </a:p>
        </p:txBody>
      </p:sp>
    </p:spTree>
    <p:extLst>
      <p:ext uri="{BB962C8B-B14F-4D97-AF65-F5344CB8AC3E}">
        <p14:creationId xmlns:p14="http://schemas.microsoft.com/office/powerpoint/2010/main" val="3944683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06A267-72A1-1043-BB7E-C2081DE04B46}" type="slidenum">
              <a:rPr lang="en-US" smtClean="0"/>
              <a:t>9</a:t>
            </a:fld>
            <a:endParaRPr lang="en-US"/>
          </a:p>
        </p:txBody>
      </p:sp>
    </p:spTree>
    <p:extLst>
      <p:ext uri="{BB962C8B-B14F-4D97-AF65-F5344CB8AC3E}">
        <p14:creationId xmlns:p14="http://schemas.microsoft.com/office/powerpoint/2010/main" val="1959456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06A267-72A1-1043-BB7E-C2081DE04B46}" type="slidenum">
              <a:rPr lang="en-US" smtClean="0"/>
              <a:t>10</a:t>
            </a:fld>
            <a:endParaRPr lang="en-US"/>
          </a:p>
        </p:txBody>
      </p:sp>
    </p:spTree>
    <p:extLst>
      <p:ext uri="{BB962C8B-B14F-4D97-AF65-F5344CB8AC3E}">
        <p14:creationId xmlns:p14="http://schemas.microsoft.com/office/powerpoint/2010/main" val="1467183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06A267-72A1-1043-BB7E-C2081DE04B46}" type="slidenum">
              <a:rPr lang="en-US" smtClean="0"/>
              <a:t>11</a:t>
            </a:fld>
            <a:endParaRPr lang="en-US"/>
          </a:p>
        </p:txBody>
      </p:sp>
    </p:spTree>
    <p:extLst>
      <p:ext uri="{BB962C8B-B14F-4D97-AF65-F5344CB8AC3E}">
        <p14:creationId xmlns:p14="http://schemas.microsoft.com/office/powerpoint/2010/main" val="3490112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F06A267-72A1-1043-BB7E-C2081DE04B46}" type="slidenum">
              <a:rPr lang="en-US" smtClean="0"/>
              <a:t>12</a:t>
            </a:fld>
            <a:endParaRPr lang="en-US"/>
          </a:p>
        </p:txBody>
      </p:sp>
    </p:spTree>
    <p:extLst>
      <p:ext uri="{BB962C8B-B14F-4D97-AF65-F5344CB8AC3E}">
        <p14:creationId xmlns:p14="http://schemas.microsoft.com/office/powerpoint/2010/main" val="2101421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581191" y="4317159"/>
            <a:ext cx="11029618" cy="96135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pic>
        <p:nvPicPr>
          <p:cNvPr id="8" name="Picture 7">
            <a:extLst>
              <a:ext uri="{FF2B5EF4-FFF2-40B4-BE49-F238E27FC236}">
                <a16:creationId xmlns:a16="http://schemas.microsoft.com/office/drawing/2014/main" id="{32F019B6-11F0-0A4A-A818-196CE86AC138}"/>
              </a:ext>
            </a:extLst>
          </p:cNvPr>
          <p:cNvPicPr>
            <a:picLocks noChangeAspect="1"/>
          </p:cNvPicPr>
          <p:nvPr userDrawn="1"/>
        </p:nvPicPr>
        <p:blipFill>
          <a:blip r:embed="rId2"/>
          <a:stretch>
            <a:fillRect/>
          </a:stretch>
        </p:blipFill>
        <p:spPr>
          <a:xfrm>
            <a:off x="7215019" y="4158114"/>
            <a:ext cx="4723049" cy="1359438"/>
          </a:xfrm>
          <a:prstGeom prst="rect">
            <a:avLst/>
          </a:prstGeom>
        </p:spPr>
      </p:pic>
      <p:pic>
        <p:nvPicPr>
          <p:cNvPr id="9" name="Picture 8">
            <a:extLst>
              <a:ext uri="{FF2B5EF4-FFF2-40B4-BE49-F238E27FC236}">
                <a16:creationId xmlns:a16="http://schemas.microsoft.com/office/drawing/2014/main" id="{3F96D27A-6237-9444-8DCC-26EA4490AF1E}"/>
              </a:ext>
            </a:extLst>
          </p:cNvPr>
          <p:cNvPicPr>
            <a:picLocks noChangeAspect="1"/>
          </p:cNvPicPr>
          <p:nvPr userDrawn="1"/>
        </p:nvPicPr>
        <p:blipFill>
          <a:blip r:embed="rId3"/>
          <a:stretch>
            <a:fillRect/>
          </a:stretch>
        </p:blipFill>
        <p:spPr>
          <a:xfrm>
            <a:off x="201261" y="5698157"/>
            <a:ext cx="4267602" cy="877330"/>
          </a:xfrm>
          <a:prstGeom prst="rect">
            <a:avLst/>
          </a:prstGeom>
        </p:spPr>
      </p:pic>
      <p:sp>
        <p:nvSpPr>
          <p:cNvPr id="10" name="Text Box 2">
            <a:extLst>
              <a:ext uri="{FF2B5EF4-FFF2-40B4-BE49-F238E27FC236}">
                <a16:creationId xmlns:a16="http://schemas.microsoft.com/office/drawing/2014/main" id="{E068C24F-F59A-2B42-B382-38B7C78ED895}"/>
              </a:ext>
            </a:extLst>
          </p:cNvPr>
          <p:cNvSpPr txBox="1">
            <a:spLocks noChangeArrowheads="1"/>
          </p:cNvSpPr>
          <p:nvPr userDrawn="1"/>
        </p:nvSpPr>
        <p:spPr bwMode="auto">
          <a:xfrm>
            <a:off x="5126475" y="6002438"/>
            <a:ext cx="7065525" cy="55701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This study is funded by the National Institute for Health Research (NIHR) Health Technology Assessment Programme. The views expressed are those of the author(s) and not necessarily those of the NIHR or the Department of Health and Social Care.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1" name="Subtitle 2">
            <a:extLst>
              <a:ext uri="{FF2B5EF4-FFF2-40B4-BE49-F238E27FC236}">
                <a16:creationId xmlns:a16="http://schemas.microsoft.com/office/drawing/2014/main" id="{BF3154E3-05CA-F24D-A717-5DC7E7CF2BEB}"/>
              </a:ext>
            </a:extLst>
          </p:cNvPr>
          <p:cNvSpPr txBox="1">
            <a:spLocks/>
          </p:cNvSpPr>
          <p:nvPr userDrawn="1"/>
        </p:nvSpPr>
        <p:spPr>
          <a:xfrm>
            <a:off x="581191" y="3862953"/>
            <a:ext cx="10993546" cy="590321"/>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GB" sz="1800" b="1" dirty="0">
                <a:solidFill>
                  <a:srgbClr val="5B4942"/>
                </a:solidFill>
              </a:rPr>
              <a:t>A Randomised Placebo-Controlled Trial of Antenatal Corticosteroids for Planned Birth in Twins</a:t>
            </a:r>
          </a:p>
        </p:txBody>
      </p:sp>
    </p:spTree>
    <p:extLst>
      <p:ext uri="{BB962C8B-B14F-4D97-AF65-F5344CB8AC3E}">
        <p14:creationId xmlns:p14="http://schemas.microsoft.com/office/powerpoint/2010/main" val="4214793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7605951" y="5956137"/>
            <a:ext cx="2844799" cy="365125"/>
          </a:xfrm>
          <a:prstGeom prst="rect">
            <a:avLst/>
          </a:prstGeom>
        </p:spPr>
        <p:txBody>
          <a:bodyPr/>
          <a:lstStyle/>
          <a:p>
            <a:fld id="{5586B75A-687E-405C-8A0B-8D00578BA2C3}" type="datetimeFigureOut">
              <a:rPr lang="en-US" smtClean="0"/>
              <a:pPr/>
              <a:t>9/29/2022</a:t>
            </a:fld>
            <a:endParaRPr lang="en-US" dirty="0"/>
          </a:p>
        </p:txBody>
      </p:sp>
      <p:sp>
        <p:nvSpPr>
          <p:cNvPr id="5" name="Footer Placeholder 4"/>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65181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8993673" y="5956137"/>
            <a:ext cx="1328141" cy="365125"/>
          </a:xfrm>
          <a:prstGeom prst="rect">
            <a:avLst/>
          </a:prstGeom>
        </p:spPr>
        <p:txBody>
          <a:bodyPr/>
          <a:lstStyle>
            <a:lvl1pPr>
              <a:defRPr>
                <a:solidFill>
                  <a:schemeClr val="accent1">
                    <a:lumMod val="75000"/>
                    <a:lumOff val="25000"/>
                  </a:schemeClr>
                </a:solidFill>
              </a:defRPr>
            </a:lvl1pPr>
          </a:lstStyle>
          <a:p>
            <a:fld id="{5586B75A-687E-405C-8A0B-8D00578BA2C3}" type="datetimeFigureOut">
              <a:rPr lang="en-US" smtClean="0"/>
              <a:pPr/>
              <a:t>9/29/2022</a:t>
            </a:fld>
            <a:endParaRPr lang="en-US" dirty="0"/>
          </a:p>
        </p:txBody>
      </p:sp>
      <p:sp>
        <p:nvSpPr>
          <p:cNvPr id="5" name="Footer Placeholder 4"/>
          <p:cNvSpPr>
            <a:spLocks noGrp="1"/>
          </p:cNvSpPr>
          <p:nvPr>
            <p:ph type="ftr" sz="quarter" idx="11"/>
          </p:nvPr>
        </p:nvSpPr>
        <p:spPr>
          <a:xfrm>
            <a:off x="774923" y="5951811"/>
            <a:ext cx="7896279"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5854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lvl1pPr>
              <a:defRPr>
                <a:solidFill>
                  <a:srgbClr val="5B4942"/>
                </a:solidFill>
              </a:defRPr>
            </a:lvl1pPr>
          </a:lstStyle>
          <a:p>
            <a:r>
              <a:rPr lang="en-GB" dirty="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a:extLst>
              <a:ext uri="{FF2B5EF4-FFF2-40B4-BE49-F238E27FC236}">
                <a16:creationId xmlns:a16="http://schemas.microsoft.com/office/drawing/2014/main" id="{9353E6DA-D216-B649-B724-651343D43201}"/>
              </a:ext>
            </a:extLst>
          </p:cNvPr>
          <p:cNvPicPr>
            <a:picLocks noChangeAspect="1"/>
          </p:cNvPicPr>
          <p:nvPr userDrawn="1"/>
        </p:nvPicPr>
        <p:blipFill>
          <a:blip r:embed="rId2"/>
          <a:stretch>
            <a:fillRect/>
          </a:stretch>
        </p:blipFill>
        <p:spPr>
          <a:xfrm>
            <a:off x="8977522" y="5975790"/>
            <a:ext cx="3098975" cy="891980"/>
          </a:xfrm>
          <a:prstGeom prst="rect">
            <a:avLst/>
          </a:prstGeom>
        </p:spPr>
      </p:pic>
      <p:pic>
        <p:nvPicPr>
          <p:cNvPr id="9" name="Picture 8">
            <a:extLst>
              <a:ext uri="{FF2B5EF4-FFF2-40B4-BE49-F238E27FC236}">
                <a16:creationId xmlns:a16="http://schemas.microsoft.com/office/drawing/2014/main" id="{89B07E3F-6672-764D-A1BA-27C75A8D3867}"/>
              </a:ext>
            </a:extLst>
          </p:cNvPr>
          <p:cNvPicPr>
            <a:picLocks noChangeAspect="1"/>
          </p:cNvPicPr>
          <p:nvPr userDrawn="1"/>
        </p:nvPicPr>
        <p:blipFill>
          <a:blip r:embed="rId3"/>
          <a:stretch>
            <a:fillRect/>
          </a:stretch>
        </p:blipFill>
        <p:spPr>
          <a:xfrm>
            <a:off x="115503" y="5975790"/>
            <a:ext cx="3715352" cy="763799"/>
          </a:xfrm>
          <a:prstGeom prst="rect">
            <a:avLst/>
          </a:prstGeom>
        </p:spPr>
      </p:pic>
    </p:spTree>
    <p:extLst>
      <p:ext uri="{BB962C8B-B14F-4D97-AF65-F5344CB8AC3E}">
        <p14:creationId xmlns:p14="http://schemas.microsoft.com/office/powerpoint/2010/main" val="265251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GB"/>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605951" y="5956137"/>
            <a:ext cx="2844799" cy="365125"/>
          </a:xfrm>
          <a:prstGeom prst="rect">
            <a:avLst/>
          </a:prstGeom>
        </p:spPr>
        <p:txBody>
          <a:bodyPr/>
          <a:lstStyle>
            <a:lvl1pPr>
              <a:defRPr>
                <a:solidFill>
                  <a:schemeClr val="accent1">
                    <a:lumMod val="75000"/>
                    <a:lumOff val="25000"/>
                  </a:schemeClr>
                </a:solidFill>
              </a:defRPr>
            </a:lvl1pPr>
          </a:lstStyle>
          <a:p>
            <a:fld id="{5586B75A-687E-405C-8A0B-8D00578BA2C3}" type="datetimeFigureOut">
              <a:rPr lang="en-US" smtClean="0"/>
              <a:pPr/>
              <a:t>9/29/2022</a:t>
            </a:fld>
            <a:endParaRPr lang="en-US" dirty="0"/>
          </a:p>
        </p:txBody>
      </p:sp>
      <p:sp>
        <p:nvSpPr>
          <p:cNvPr id="5" name="Footer Placeholder 4"/>
          <p:cNvSpPr>
            <a:spLocks noGrp="1"/>
          </p:cNvSpPr>
          <p:nvPr>
            <p:ph type="ftr" sz="quarter" idx="11"/>
          </p:nvPr>
        </p:nvSpPr>
        <p:spPr>
          <a:xfrm>
            <a:off x="581192" y="5951811"/>
            <a:ext cx="6917210" cy="365125"/>
          </a:xfrm>
          <a:prstGeom prst="rect">
            <a:avLst/>
          </a:prstGeo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21151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GB"/>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a:xfrm>
            <a:off x="7605951" y="5956137"/>
            <a:ext cx="2844799" cy="365125"/>
          </a:xfrm>
          <a:prstGeom prst="rect">
            <a:avLst/>
          </a:prstGeom>
        </p:spPr>
        <p:txBody>
          <a:bodyPr/>
          <a:lstStyle/>
          <a:p>
            <a:fld id="{5586B75A-687E-405C-8A0B-8D00578BA2C3}" type="datetimeFigureOut">
              <a:rPr lang="en-US" smtClean="0"/>
              <a:pPr/>
              <a:t>9/29/2022</a:t>
            </a:fld>
            <a:endParaRPr lang="en-US" dirty="0"/>
          </a:p>
        </p:txBody>
      </p:sp>
      <p:sp>
        <p:nvSpPr>
          <p:cNvPr id="6" name="Footer Placeholder 5"/>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8985325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GB"/>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a:xfrm>
            <a:off x="7605951" y="5956137"/>
            <a:ext cx="2844799" cy="365125"/>
          </a:xfrm>
          <a:prstGeom prst="rect">
            <a:avLst/>
          </a:prstGeom>
        </p:spPr>
        <p:txBody>
          <a:bodyPr/>
          <a:lstStyle/>
          <a:p>
            <a:fld id="{5586B75A-687E-405C-8A0B-8D00578BA2C3}" type="datetimeFigureOut">
              <a:rPr lang="en-US" smtClean="0"/>
              <a:pPr/>
              <a:t>9/29/2022</a:t>
            </a:fld>
            <a:endParaRPr lang="en-US" dirty="0"/>
          </a:p>
        </p:txBody>
      </p:sp>
      <p:sp>
        <p:nvSpPr>
          <p:cNvPr id="8" name="Footer Placeholder 7"/>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29019751"/>
      </p:ext>
    </p:extLst>
  </p:cSld>
  <p:clrMapOvr>
    <a:masterClrMapping/>
  </p:clrMapOvr>
  <p:hf sldNum="0" hdr="0" ft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GB"/>
              <a:t>Click to edit Master title style</a:t>
            </a:r>
            <a:endParaRPr lang="en-US" dirty="0"/>
          </a:p>
        </p:txBody>
      </p:sp>
      <p:sp>
        <p:nvSpPr>
          <p:cNvPr id="3" name="Date Placeholder 2"/>
          <p:cNvSpPr>
            <a:spLocks noGrp="1"/>
          </p:cNvSpPr>
          <p:nvPr>
            <p:ph type="dt" sz="half" idx="10"/>
          </p:nvPr>
        </p:nvSpPr>
        <p:spPr>
          <a:xfrm>
            <a:off x="7605951" y="5956137"/>
            <a:ext cx="2844799" cy="365125"/>
          </a:xfrm>
          <a:prstGeom prst="rect">
            <a:avLst/>
          </a:prstGeom>
        </p:spPr>
        <p:txBody>
          <a:bodyPr/>
          <a:lstStyle/>
          <a:p>
            <a:fld id="{5586B75A-687E-405C-8A0B-8D00578BA2C3}" type="datetimeFigureOut">
              <a:rPr lang="en-US" smtClean="0"/>
              <a:pPr/>
              <a:t>9/29/2022</a:t>
            </a:fld>
            <a:endParaRPr lang="en-US" dirty="0"/>
          </a:p>
        </p:txBody>
      </p:sp>
      <p:sp>
        <p:nvSpPr>
          <p:cNvPr id="4" name="Footer Placeholder 3"/>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74148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605951" y="5956137"/>
            <a:ext cx="2844799" cy="365125"/>
          </a:xfrm>
          <a:prstGeom prst="rect">
            <a:avLst/>
          </a:prstGeom>
        </p:spPr>
        <p:txBody>
          <a:bodyPr/>
          <a:lstStyle/>
          <a:p>
            <a:fld id="{5586B75A-687E-405C-8A0B-8D00578BA2C3}" type="datetimeFigureOut">
              <a:rPr lang="en-US" smtClean="0"/>
              <a:pPr/>
              <a:t>9/29/2022</a:t>
            </a:fld>
            <a:endParaRPr lang="en-US" dirty="0"/>
          </a:p>
        </p:txBody>
      </p:sp>
      <p:sp>
        <p:nvSpPr>
          <p:cNvPr id="3" name="Footer Placeholder 2"/>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9608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GB"/>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7605951" y="5956137"/>
            <a:ext cx="2844799" cy="365125"/>
          </a:xfrm>
          <a:prstGeom prst="rect">
            <a:avLst/>
          </a:prstGeom>
        </p:spPr>
        <p:txBody>
          <a:bodyPr/>
          <a:lstStyle>
            <a:lvl1pPr>
              <a:defRPr>
                <a:solidFill>
                  <a:schemeClr val="accent1">
                    <a:lumMod val="75000"/>
                    <a:lumOff val="25000"/>
                  </a:schemeClr>
                </a:solidFill>
              </a:defRPr>
            </a:lvl1pPr>
          </a:lstStyle>
          <a:p>
            <a:fld id="{5586B75A-687E-405C-8A0B-8D00578BA2C3}" type="datetimeFigureOut">
              <a:rPr lang="en-US" smtClean="0"/>
              <a:pPr/>
              <a:t>9/29/2022</a:t>
            </a:fld>
            <a:endParaRPr lang="en-US" dirty="0"/>
          </a:p>
        </p:txBody>
      </p:sp>
      <p:sp>
        <p:nvSpPr>
          <p:cNvPr id="6" name="Footer Placeholder 5"/>
          <p:cNvSpPr>
            <a:spLocks noGrp="1"/>
          </p:cNvSpPr>
          <p:nvPr>
            <p:ph type="ftr" sz="quarter" idx="11"/>
          </p:nvPr>
        </p:nvSpPr>
        <p:spPr>
          <a:xfrm>
            <a:off x="581192" y="5951811"/>
            <a:ext cx="6917210" cy="365125"/>
          </a:xfrm>
          <a:prstGeom prst="rect">
            <a:avLst/>
          </a:prstGeom>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0107644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7605951" y="5956137"/>
            <a:ext cx="2844799" cy="365125"/>
          </a:xfrm>
          <a:prstGeom prst="rect">
            <a:avLst/>
          </a:prstGeom>
        </p:spPr>
        <p:txBody>
          <a:bodyPr/>
          <a:lstStyle/>
          <a:p>
            <a:fld id="{5586B75A-687E-405C-8A0B-8D00578BA2C3}" type="datetimeFigureOut">
              <a:rPr lang="en-US" smtClean="0"/>
              <a:pPr/>
              <a:t>9/29/2022</a:t>
            </a:fld>
            <a:endParaRPr lang="en-US" dirty="0"/>
          </a:p>
        </p:txBody>
      </p:sp>
      <p:sp>
        <p:nvSpPr>
          <p:cNvPr id="6" name="Footer Placeholder 5"/>
          <p:cNvSpPr>
            <a:spLocks noGrp="1"/>
          </p:cNvSpPr>
          <p:nvPr>
            <p:ph type="ftr" sz="quarter" idx="11"/>
          </p:nvPr>
        </p:nvSpPr>
        <p:spPr>
          <a:xfrm>
            <a:off x="581192" y="5951811"/>
            <a:ext cx="691721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7524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GB" dirty="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4FAB73BC-B049-4115-A692-8D63A059BFB8}"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7592642"/>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CB76AEC-B3BA-9B47-BBCC-88C33A3FD833}"/>
              </a:ext>
            </a:extLst>
          </p:cNvPr>
          <p:cNvSpPr>
            <a:spLocks noGrp="1"/>
          </p:cNvSpPr>
          <p:nvPr>
            <p:ph type="subTitle" idx="1"/>
          </p:nvPr>
        </p:nvSpPr>
        <p:spPr>
          <a:xfrm>
            <a:off x="446827" y="822960"/>
            <a:ext cx="10993546" cy="2804160"/>
          </a:xfrm>
        </p:spPr>
        <p:txBody>
          <a:bodyPr>
            <a:noAutofit/>
          </a:bodyPr>
          <a:lstStyle/>
          <a:p>
            <a:r>
              <a:rPr lang="en-GB" sz="3200" b="1" dirty="0">
                <a:solidFill>
                  <a:srgbClr val="5B4942"/>
                </a:solidFill>
              </a:rPr>
              <a:t>Introduction to the Stoppit-3 study</a:t>
            </a:r>
          </a:p>
          <a:p>
            <a:endParaRPr lang="en-GB" sz="1800" b="1" dirty="0">
              <a:solidFill>
                <a:srgbClr val="5B4942"/>
              </a:solidFill>
            </a:endParaRPr>
          </a:p>
          <a:p>
            <a:r>
              <a:rPr lang="en-GB" sz="2000" b="1" cap="none" dirty="0">
                <a:solidFill>
                  <a:srgbClr val="5B4942"/>
                </a:solidFill>
              </a:rPr>
              <a:t>Dr Sarah Murray</a:t>
            </a:r>
          </a:p>
          <a:p>
            <a:r>
              <a:rPr lang="en-GB" sz="1700" b="1" cap="none" dirty="0">
                <a:solidFill>
                  <a:srgbClr val="5B4942"/>
                </a:solidFill>
              </a:rPr>
              <a:t>Co-Chief Investigator</a:t>
            </a:r>
          </a:p>
          <a:p>
            <a:r>
              <a:rPr lang="en-GB" sz="1700" b="1" cap="none" dirty="0">
                <a:solidFill>
                  <a:srgbClr val="5B4942"/>
                </a:solidFill>
              </a:rPr>
              <a:t>Subspecialty Trainee in Maternal and Fetal Medicine  and Clinical Lecturer at the University of Edinburgh</a:t>
            </a:r>
          </a:p>
          <a:p>
            <a:endParaRPr lang="en-GB" sz="1800" b="1" cap="none" dirty="0">
              <a:solidFill>
                <a:srgbClr val="5B4942"/>
              </a:solidFill>
            </a:endParaRPr>
          </a:p>
          <a:p>
            <a:endParaRPr lang="en-GB" sz="1800" b="1" cap="none" dirty="0">
              <a:solidFill>
                <a:srgbClr val="5B4942"/>
              </a:solidFill>
            </a:endParaRPr>
          </a:p>
        </p:txBody>
      </p:sp>
      <p:sp>
        <p:nvSpPr>
          <p:cNvPr id="7" name="Text Box 2">
            <a:extLst>
              <a:ext uri="{FF2B5EF4-FFF2-40B4-BE49-F238E27FC236}">
                <a16:creationId xmlns:a16="http://schemas.microsoft.com/office/drawing/2014/main" id="{C2C90DB1-DB1D-BB4A-BEF2-F8FAEAB3BA1C}"/>
              </a:ext>
            </a:extLst>
          </p:cNvPr>
          <p:cNvSpPr txBox="1">
            <a:spLocks noChangeArrowheads="1"/>
          </p:cNvSpPr>
          <p:nvPr/>
        </p:nvSpPr>
        <p:spPr bwMode="auto">
          <a:xfrm>
            <a:off x="5126475" y="6002438"/>
            <a:ext cx="7065525" cy="55701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This study is funded by the National Institute for Health Research (NIHR) Health Technology Assessment Programme. The views expressed are those of the author(s) and not necessarily those of the NIHR or the Department of Health and Social Care.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730428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D5AA9-E46D-4946-9F7B-E746A1F9F5DD}"/>
              </a:ext>
            </a:extLst>
          </p:cNvPr>
          <p:cNvSpPr>
            <a:spLocks noGrp="1"/>
          </p:cNvSpPr>
          <p:nvPr>
            <p:ph type="title"/>
          </p:nvPr>
        </p:nvSpPr>
        <p:spPr/>
        <p:txBody>
          <a:bodyPr>
            <a:normAutofit/>
          </a:bodyPr>
          <a:lstStyle/>
          <a:p>
            <a:r>
              <a:rPr lang="en-US" sz="3600" cap="none" dirty="0"/>
              <a:t>Timelines</a:t>
            </a:r>
          </a:p>
        </p:txBody>
      </p:sp>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a:xfrm>
            <a:off x="413802" y="1883467"/>
            <a:ext cx="11029615" cy="3678303"/>
          </a:xfrm>
        </p:spPr>
        <p:txBody>
          <a:bodyPr>
            <a:normAutofit/>
          </a:bodyPr>
          <a:lstStyle/>
          <a:p>
            <a:r>
              <a:rPr lang="en-US" sz="2600" b="1" dirty="0"/>
              <a:t>Grant set up started Nov 2021</a:t>
            </a:r>
          </a:p>
          <a:p>
            <a:r>
              <a:rPr lang="en-US" sz="2600" b="1" dirty="0"/>
              <a:t>First site open: Aug 2022</a:t>
            </a:r>
          </a:p>
          <a:p>
            <a:r>
              <a:rPr lang="en-US" sz="2600" b="1" dirty="0"/>
              <a:t>10 month pilot aiming for 169 women and 36 sites open</a:t>
            </a:r>
          </a:p>
          <a:p>
            <a:r>
              <a:rPr lang="en-US" sz="2600" b="1" dirty="0"/>
              <a:t>Recruitment target of 1.1woman per month per site</a:t>
            </a:r>
          </a:p>
          <a:p>
            <a:endParaRPr lang="en-US" b="1" dirty="0"/>
          </a:p>
          <a:p>
            <a:endParaRPr lang="en-US" dirty="0"/>
          </a:p>
        </p:txBody>
      </p:sp>
    </p:spTree>
    <p:extLst>
      <p:ext uri="{BB962C8B-B14F-4D97-AF65-F5344CB8AC3E}">
        <p14:creationId xmlns:p14="http://schemas.microsoft.com/office/powerpoint/2010/main" val="1159040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D5AA9-E46D-4946-9F7B-E746A1F9F5DD}"/>
              </a:ext>
            </a:extLst>
          </p:cNvPr>
          <p:cNvSpPr>
            <a:spLocks noGrp="1"/>
          </p:cNvSpPr>
          <p:nvPr>
            <p:ph type="title"/>
          </p:nvPr>
        </p:nvSpPr>
        <p:spPr>
          <a:xfrm>
            <a:off x="581192" y="702156"/>
            <a:ext cx="11029616" cy="1013800"/>
          </a:xfrm>
        </p:spPr>
        <p:txBody>
          <a:bodyPr>
            <a:normAutofit/>
          </a:bodyPr>
          <a:lstStyle/>
          <a:p>
            <a:r>
              <a:rPr lang="en-US" cap="none">
                <a:solidFill>
                  <a:srgbClr val="FFFFFF"/>
                </a:solidFill>
              </a:rPr>
              <a:t>Where we are currently</a:t>
            </a:r>
          </a:p>
        </p:txBody>
      </p:sp>
      <p:sp useBgFill="1">
        <p:nvSpPr>
          <p:cNvPr id="10" name="Rectangle 9">
            <a:extLst>
              <a:ext uri="{FF2B5EF4-FFF2-40B4-BE49-F238E27FC236}">
                <a16:creationId xmlns:a16="http://schemas.microsoft.com/office/drawing/2014/main" id="{9E661D03-4DD4-45E7-A047-ED722E826D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2180496"/>
            <a:ext cx="5404639" cy="4045683"/>
          </a:xfrm>
          <a:prstGeom prst="rect">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descr="Neonatal Fund will support families through “hugely testing and emotional  time” – The NEN – North Edinburgh News">
            <a:extLst>
              <a:ext uri="{FF2B5EF4-FFF2-40B4-BE49-F238E27FC236}">
                <a16:creationId xmlns:a16="http://schemas.microsoft.com/office/drawing/2014/main" id="{813A6512-3CAB-1E4C-B6D3-CE0DE6EA1794}"/>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b="-2"/>
          <a:stretch/>
        </p:blipFill>
        <p:spPr bwMode="auto">
          <a:xfrm>
            <a:off x="601988" y="2378727"/>
            <a:ext cx="2463174" cy="364921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a:xfrm>
            <a:off x="6335805" y="2180496"/>
            <a:ext cx="5275001" cy="4045683"/>
          </a:xfrm>
        </p:spPr>
        <p:txBody>
          <a:bodyPr>
            <a:normAutofit/>
          </a:bodyPr>
          <a:lstStyle/>
          <a:p>
            <a:r>
              <a:rPr lang="en-US" sz="4000" b="1" dirty="0"/>
              <a:t>2 sites open </a:t>
            </a:r>
          </a:p>
          <a:p>
            <a:pPr>
              <a:buFontTx/>
              <a:buChar char="-"/>
            </a:pPr>
            <a:r>
              <a:rPr lang="en-US" sz="4000" b="1" dirty="0"/>
              <a:t>Royal Infirmary Edinburgh </a:t>
            </a:r>
          </a:p>
          <a:p>
            <a:pPr>
              <a:buFontTx/>
              <a:buChar char="-"/>
            </a:pPr>
            <a:r>
              <a:rPr lang="en-US" sz="4000" b="1" dirty="0"/>
              <a:t>Chesterfield</a:t>
            </a:r>
          </a:p>
          <a:p>
            <a:pPr marL="0" indent="0">
              <a:buNone/>
            </a:pPr>
            <a:endParaRPr lang="en-US" b="1" dirty="0"/>
          </a:p>
          <a:p>
            <a:endParaRPr lang="en-US" dirty="0"/>
          </a:p>
        </p:txBody>
      </p:sp>
      <p:pic>
        <p:nvPicPr>
          <p:cNvPr id="2052" name="Picture 4" descr="Home :: Chesterfield Royal Hospital">
            <a:extLst>
              <a:ext uri="{FF2B5EF4-FFF2-40B4-BE49-F238E27FC236}">
                <a16:creationId xmlns:a16="http://schemas.microsoft.com/office/drawing/2014/main" id="{0EA5AA65-E796-0148-9877-FB715F1B63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5162" y="3208580"/>
            <a:ext cx="2786010" cy="1945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1278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D5AA9-E46D-4946-9F7B-E746A1F9F5DD}"/>
              </a:ext>
            </a:extLst>
          </p:cNvPr>
          <p:cNvSpPr>
            <a:spLocks noGrp="1"/>
          </p:cNvSpPr>
          <p:nvPr>
            <p:ph type="title"/>
          </p:nvPr>
        </p:nvSpPr>
        <p:spPr/>
        <p:txBody>
          <a:bodyPr/>
          <a:lstStyle/>
          <a:p>
            <a:r>
              <a:rPr lang="en-US" cap="none" dirty="0"/>
              <a:t>Where we are currently</a:t>
            </a:r>
          </a:p>
        </p:txBody>
      </p:sp>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a:xfrm>
            <a:off x="581192" y="2477541"/>
            <a:ext cx="11029615" cy="3678303"/>
          </a:xfrm>
        </p:spPr>
        <p:txBody>
          <a:bodyPr>
            <a:normAutofit fontScale="92500" lnSpcReduction="10000"/>
          </a:bodyPr>
          <a:lstStyle/>
          <a:p>
            <a:r>
              <a:rPr lang="en-US" sz="2400" b="1" dirty="0"/>
              <a:t>7 sites awaiting final paperwork sign off</a:t>
            </a:r>
          </a:p>
          <a:p>
            <a:pPr>
              <a:buFontTx/>
              <a:buChar char="-"/>
            </a:pPr>
            <a:r>
              <a:rPr lang="en-US" sz="2400" b="1" dirty="0"/>
              <a:t>Royal Devon</a:t>
            </a:r>
          </a:p>
          <a:p>
            <a:pPr>
              <a:buFontTx/>
              <a:buChar char="-"/>
            </a:pPr>
            <a:r>
              <a:rPr lang="en-US" sz="2400" b="1" dirty="0"/>
              <a:t>Somerset</a:t>
            </a:r>
          </a:p>
          <a:p>
            <a:pPr>
              <a:buFontTx/>
              <a:buChar char="-"/>
            </a:pPr>
            <a:r>
              <a:rPr lang="en-US" sz="2400" b="1" dirty="0"/>
              <a:t>Leeds</a:t>
            </a:r>
          </a:p>
          <a:p>
            <a:pPr>
              <a:buFontTx/>
              <a:buChar char="-"/>
            </a:pPr>
            <a:r>
              <a:rPr lang="en-US" sz="2400" b="1" dirty="0"/>
              <a:t>East Lancashire</a:t>
            </a:r>
          </a:p>
          <a:p>
            <a:pPr>
              <a:buFontTx/>
              <a:buChar char="-"/>
            </a:pPr>
            <a:r>
              <a:rPr lang="en-US" sz="2400" b="1" dirty="0"/>
              <a:t>Birmingham Women’s Hospital</a:t>
            </a:r>
          </a:p>
          <a:p>
            <a:pPr>
              <a:buFontTx/>
              <a:buChar char="-"/>
            </a:pPr>
            <a:r>
              <a:rPr lang="en-US" sz="2400" b="1" dirty="0"/>
              <a:t>North Tyneside Hospital</a:t>
            </a:r>
          </a:p>
          <a:p>
            <a:pPr>
              <a:buFontTx/>
              <a:buChar char="-"/>
            </a:pPr>
            <a:r>
              <a:rPr lang="en-US" sz="2400" b="1" dirty="0"/>
              <a:t>South Tees</a:t>
            </a:r>
          </a:p>
          <a:p>
            <a:endParaRPr lang="en-US" b="1" dirty="0"/>
          </a:p>
          <a:p>
            <a:endParaRPr lang="en-US" dirty="0"/>
          </a:p>
        </p:txBody>
      </p:sp>
    </p:spTree>
    <p:extLst>
      <p:ext uri="{BB962C8B-B14F-4D97-AF65-F5344CB8AC3E}">
        <p14:creationId xmlns:p14="http://schemas.microsoft.com/office/powerpoint/2010/main" val="2220800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D5AA9-E46D-4946-9F7B-E746A1F9F5DD}"/>
              </a:ext>
            </a:extLst>
          </p:cNvPr>
          <p:cNvSpPr>
            <a:spLocks noGrp="1"/>
          </p:cNvSpPr>
          <p:nvPr>
            <p:ph type="title"/>
          </p:nvPr>
        </p:nvSpPr>
        <p:spPr/>
        <p:txBody>
          <a:bodyPr/>
          <a:lstStyle/>
          <a:p>
            <a:r>
              <a:rPr lang="en-US" cap="none" dirty="0"/>
              <a:t>Common queries from sites</a:t>
            </a:r>
          </a:p>
        </p:txBody>
      </p:sp>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p:txBody>
          <a:bodyPr>
            <a:normAutofit/>
          </a:bodyPr>
          <a:lstStyle/>
          <a:p>
            <a:pPr marL="0" indent="0">
              <a:buNone/>
            </a:pPr>
            <a:r>
              <a:rPr lang="en-US" sz="3000" b="1" dirty="0"/>
              <a:t>Email the trial team with any questions/queries</a:t>
            </a:r>
          </a:p>
          <a:p>
            <a:endParaRPr lang="en-US" b="1" dirty="0"/>
          </a:p>
          <a:p>
            <a:pPr marL="0" indent="0">
              <a:buNone/>
            </a:pPr>
            <a:r>
              <a:rPr lang="en-US" b="1" dirty="0"/>
              <a:t>Examples of recent queries</a:t>
            </a:r>
          </a:p>
          <a:p>
            <a:r>
              <a:rPr lang="en-US" b="1" dirty="0"/>
              <a:t>Co-enrolment in other trials</a:t>
            </a:r>
          </a:p>
          <a:p>
            <a:r>
              <a:rPr lang="en-US" b="1" dirty="0"/>
              <a:t>Delivery of 24 hour unblinding</a:t>
            </a:r>
          </a:p>
          <a:p>
            <a:r>
              <a:rPr lang="en-US" b="1" dirty="0"/>
              <a:t>Discharge &lt;72 hours and how to complete data collection</a:t>
            </a:r>
          </a:p>
          <a:p>
            <a:endParaRPr lang="en-US" dirty="0"/>
          </a:p>
        </p:txBody>
      </p:sp>
    </p:spTree>
    <p:extLst>
      <p:ext uri="{BB962C8B-B14F-4D97-AF65-F5344CB8AC3E}">
        <p14:creationId xmlns:p14="http://schemas.microsoft.com/office/powerpoint/2010/main" val="2499804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137588-E70B-486E-AFA8-21B0111C469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2180496"/>
            <a:ext cx="3703320" cy="4045683"/>
          </a:xfrm>
          <a:prstGeom prst="rect">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Question mark">
            <a:extLst>
              <a:ext uri="{FF2B5EF4-FFF2-40B4-BE49-F238E27FC236}">
                <a16:creationId xmlns:a16="http://schemas.microsoft.com/office/drawing/2014/main" id="{044D563C-3145-52BB-CC51-A07506E07B6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657225" y="2533078"/>
            <a:ext cx="3305175" cy="3305175"/>
          </a:xfrm>
          <a:prstGeom prst="rect">
            <a:avLst/>
          </a:prstGeom>
        </p:spPr>
      </p:pic>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a:xfrm>
            <a:off x="4360545" y="2180495"/>
            <a:ext cx="7105481" cy="4045683"/>
          </a:xfrm>
        </p:spPr>
        <p:txBody>
          <a:bodyPr>
            <a:normAutofit/>
          </a:bodyPr>
          <a:lstStyle/>
          <a:p>
            <a:pPr marL="0" indent="0">
              <a:buNone/>
            </a:pPr>
            <a:r>
              <a:rPr lang="en-US" sz="3000" b="1" dirty="0"/>
              <a:t>Thank you for coming and supporting STOPPIT-3</a:t>
            </a:r>
          </a:p>
          <a:p>
            <a:pPr marL="0" indent="0">
              <a:buNone/>
            </a:pPr>
            <a:endParaRPr lang="en-US" sz="3000" b="1" dirty="0"/>
          </a:p>
        </p:txBody>
      </p:sp>
    </p:spTree>
    <p:extLst>
      <p:ext uri="{BB962C8B-B14F-4D97-AF65-F5344CB8AC3E}">
        <p14:creationId xmlns:p14="http://schemas.microsoft.com/office/powerpoint/2010/main" val="358884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D5AA9-E46D-4946-9F7B-E746A1F9F5DD}"/>
              </a:ext>
            </a:extLst>
          </p:cNvPr>
          <p:cNvSpPr>
            <a:spLocks noGrp="1"/>
          </p:cNvSpPr>
          <p:nvPr>
            <p:ph type="title"/>
          </p:nvPr>
        </p:nvSpPr>
        <p:spPr>
          <a:xfrm>
            <a:off x="581192" y="702156"/>
            <a:ext cx="11029616" cy="1013800"/>
          </a:xfrm>
        </p:spPr>
        <p:txBody>
          <a:bodyPr>
            <a:normAutofit/>
          </a:bodyPr>
          <a:lstStyle/>
          <a:p>
            <a:r>
              <a:rPr lang="en-US" sz="3400" cap="none" dirty="0">
                <a:solidFill>
                  <a:srgbClr val="FFFFFF"/>
                </a:solidFill>
              </a:rPr>
              <a:t>Overview</a:t>
            </a:r>
          </a:p>
        </p:txBody>
      </p:sp>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a:xfrm>
            <a:off x="527664" y="1363855"/>
            <a:ext cx="7225075" cy="4959640"/>
          </a:xfrm>
        </p:spPr>
        <p:txBody>
          <a:bodyPr>
            <a:normAutofit/>
          </a:bodyPr>
          <a:lstStyle/>
          <a:p>
            <a:r>
              <a:rPr lang="en-US" sz="3000" b="1" dirty="0"/>
              <a:t>Background/aims of the trial</a:t>
            </a:r>
          </a:p>
          <a:p>
            <a:r>
              <a:rPr lang="en-US" sz="3000" b="1" dirty="0"/>
              <a:t>Where we are currently</a:t>
            </a:r>
          </a:p>
          <a:p>
            <a:r>
              <a:rPr lang="en-US" sz="3000" b="1" dirty="0"/>
              <a:t>Common queries from sites </a:t>
            </a:r>
          </a:p>
          <a:p>
            <a:endParaRPr lang="en-US" dirty="0"/>
          </a:p>
        </p:txBody>
      </p:sp>
      <p:pic>
        <p:nvPicPr>
          <p:cNvPr id="4" name="Picture 3">
            <a:extLst>
              <a:ext uri="{FF2B5EF4-FFF2-40B4-BE49-F238E27FC236}">
                <a16:creationId xmlns:a16="http://schemas.microsoft.com/office/drawing/2014/main" id="{9BD44FD4-7D08-0640-8912-86C6EDECA6C2}"/>
              </a:ext>
            </a:extLst>
          </p:cNvPr>
          <p:cNvPicPr>
            <a:picLocks noChangeAspect="1"/>
          </p:cNvPicPr>
          <p:nvPr/>
        </p:nvPicPr>
        <p:blipFill rotWithShape="1">
          <a:blip r:embed="rId3"/>
          <a:srcRect r="-1" b="4809"/>
          <a:stretch/>
        </p:blipFill>
        <p:spPr>
          <a:xfrm>
            <a:off x="8051799" y="1871133"/>
            <a:ext cx="2843941" cy="3478107"/>
          </a:xfrm>
          <a:prstGeom prst="rect">
            <a:avLst/>
          </a:prstGeom>
        </p:spPr>
      </p:pic>
    </p:spTree>
    <p:extLst>
      <p:ext uri="{BB962C8B-B14F-4D97-AF65-F5344CB8AC3E}">
        <p14:creationId xmlns:p14="http://schemas.microsoft.com/office/powerpoint/2010/main" val="703470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ragic error: Healthy unborn twin baby is terminated by mistake at a  Birmingham hospital | UK | News | Express.co.uk">
            <a:extLst>
              <a:ext uri="{FF2B5EF4-FFF2-40B4-BE49-F238E27FC236}">
                <a16:creationId xmlns:a16="http://schemas.microsoft.com/office/drawing/2014/main" id="{1ED1F8FE-8898-ED48-B44A-5CD496CE14BA}"/>
              </a:ext>
            </a:extLst>
          </p:cNvPr>
          <p:cNvPicPr>
            <a:picLocks noChangeAspect="1" noChangeArrowheads="1"/>
          </p:cNvPicPr>
          <p:nvPr/>
        </p:nvPicPr>
        <p:blipFill>
          <a:blip r:embed="rId3">
            <a:alphaModFix amt="50000"/>
            <a:extLst>
              <a:ext uri="{28A0092B-C50C-407E-A947-70E740481C1C}">
                <a14:useLocalDpi xmlns:a14="http://schemas.microsoft.com/office/drawing/2010/main" val="0"/>
              </a:ext>
            </a:extLst>
          </a:blip>
          <a:srcRect/>
          <a:stretch>
            <a:fillRect/>
          </a:stretch>
        </p:blipFill>
        <p:spPr bwMode="auto">
          <a:xfrm>
            <a:off x="5943600" y="1802102"/>
            <a:ext cx="8486363" cy="511040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E6D5AA9-E46D-4946-9F7B-E746A1F9F5DD}"/>
              </a:ext>
            </a:extLst>
          </p:cNvPr>
          <p:cNvSpPr>
            <a:spLocks noGrp="1"/>
          </p:cNvSpPr>
          <p:nvPr>
            <p:ph type="title"/>
          </p:nvPr>
        </p:nvSpPr>
        <p:spPr/>
        <p:txBody>
          <a:bodyPr>
            <a:normAutofit/>
          </a:bodyPr>
          <a:lstStyle/>
          <a:p>
            <a:r>
              <a:rPr lang="en-US" sz="3600" cap="none" dirty="0"/>
              <a:t>Background</a:t>
            </a:r>
          </a:p>
        </p:txBody>
      </p:sp>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a:xfrm>
            <a:off x="262711" y="1604591"/>
            <a:ext cx="6156716" cy="4213911"/>
          </a:xfrm>
        </p:spPr>
        <p:txBody>
          <a:bodyPr>
            <a:normAutofit/>
          </a:bodyPr>
          <a:lstStyle/>
          <a:p>
            <a:r>
              <a:rPr lang="en-US" sz="2200" b="1" dirty="0"/>
              <a:t>Aim: to assess the effectiveness of antenatal corticosteroids (ACS) prior to planned birth in twins</a:t>
            </a:r>
          </a:p>
          <a:p>
            <a:r>
              <a:rPr lang="en-US" sz="2200" b="1" dirty="0"/>
              <a:t>Setting: multi-</a:t>
            </a:r>
            <a:r>
              <a:rPr lang="en-US" sz="2200" b="1" dirty="0" err="1"/>
              <a:t>centre</a:t>
            </a:r>
            <a:r>
              <a:rPr lang="en-US" sz="2200" b="1" dirty="0"/>
              <a:t> placebo controlled trial with internal pilot</a:t>
            </a:r>
          </a:p>
          <a:p>
            <a:r>
              <a:rPr lang="en-US" sz="2200" b="1" dirty="0"/>
              <a:t>Rationale: lack of evidence of the use of ACS in twins </a:t>
            </a:r>
          </a:p>
        </p:txBody>
      </p:sp>
    </p:spTree>
    <p:extLst>
      <p:ext uri="{BB962C8B-B14F-4D97-AF65-F5344CB8AC3E}">
        <p14:creationId xmlns:p14="http://schemas.microsoft.com/office/powerpoint/2010/main" val="1482643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Tragic error: Healthy unborn twin baby is terminated by mistake at a  Birmingham hospital | UK | News | Express.co.uk">
            <a:extLst>
              <a:ext uri="{FF2B5EF4-FFF2-40B4-BE49-F238E27FC236}">
                <a16:creationId xmlns:a16="http://schemas.microsoft.com/office/drawing/2014/main" id="{1ED1F8FE-8898-ED48-B44A-5CD496CE14BA}"/>
              </a:ext>
            </a:extLst>
          </p:cNvPr>
          <p:cNvPicPr>
            <a:picLocks noChangeAspect="1" noChangeArrowheads="1"/>
          </p:cNvPicPr>
          <p:nvPr/>
        </p:nvPicPr>
        <p:blipFill>
          <a:blip r:embed="rId3">
            <a:alphaModFix amt="50000"/>
            <a:extLst>
              <a:ext uri="{28A0092B-C50C-407E-A947-70E740481C1C}">
                <a14:useLocalDpi xmlns:a14="http://schemas.microsoft.com/office/drawing/2010/main" val="0"/>
              </a:ext>
            </a:extLst>
          </a:blip>
          <a:srcRect/>
          <a:stretch>
            <a:fillRect/>
          </a:stretch>
        </p:blipFill>
        <p:spPr bwMode="auto">
          <a:xfrm>
            <a:off x="5943600" y="1802102"/>
            <a:ext cx="8530683" cy="511040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E6D5AA9-E46D-4946-9F7B-E746A1F9F5DD}"/>
              </a:ext>
            </a:extLst>
          </p:cNvPr>
          <p:cNvSpPr>
            <a:spLocks noGrp="1"/>
          </p:cNvSpPr>
          <p:nvPr>
            <p:ph type="title"/>
          </p:nvPr>
        </p:nvSpPr>
        <p:spPr/>
        <p:txBody>
          <a:bodyPr>
            <a:normAutofit/>
          </a:bodyPr>
          <a:lstStyle/>
          <a:p>
            <a:r>
              <a:rPr lang="en-US" sz="3600" cap="none" dirty="0"/>
              <a:t>Background</a:t>
            </a:r>
          </a:p>
        </p:txBody>
      </p:sp>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a:xfrm>
            <a:off x="448977" y="1209056"/>
            <a:ext cx="5867156" cy="5379720"/>
          </a:xfrm>
        </p:spPr>
        <p:txBody>
          <a:bodyPr>
            <a:normAutofit/>
          </a:bodyPr>
          <a:lstStyle/>
          <a:p>
            <a:r>
              <a:rPr lang="en-US" sz="2200" b="1" dirty="0"/>
              <a:t>Huge variation in clinical practice</a:t>
            </a:r>
          </a:p>
          <a:p>
            <a:r>
              <a:rPr lang="en-US" sz="2200" b="1" dirty="0"/>
              <a:t>Benefits ACS: reduce respiratory morbidity and neonatal unit admission</a:t>
            </a:r>
          </a:p>
          <a:p>
            <a:r>
              <a:rPr lang="en-US" sz="2200" b="1" dirty="0"/>
              <a:t>Harms of ACS: neonatal </a:t>
            </a:r>
            <a:r>
              <a:rPr lang="en-US" sz="2200" b="1" dirty="0" err="1"/>
              <a:t>hypoglycaemia</a:t>
            </a:r>
            <a:r>
              <a:rPr lang="en-US" sz="2200" b="1" dirty="0"/>
              <a:t>, reduction in fetal growth, possible detrimental effect on neurodevelopment</a:t>
            </a:r>
          </a:p>
          <a:p>
            <a:endParaRPr lang="en-US" dirty="0"/>
          </a:p>
        </p:txBody>
      </p:sp>
    </p:spTree>
    <p:extLst>
      <p:ext uri="{BB962C8B-B14F-4D97-AF65-F5344CB8AC3E}">
        <p14:creationId xmlns:p14="http://schemas.microsoft.com/office/powerpoint/2010/main" val="3449698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EXAMETHASONE SODIUM PHOSPHATE INJECTION, USP 10mg/mL 1mL VIAL">
            <a:extLst>
              <a:ext uri="{FF2B5EF4-FFF2-40B4-BE49-F238E27FC236}">
                <a16:creationId xmlns:a16="http://schemas.microsoft.com/office/drawing/2014/main" id="{1CCE2CEA-0530-AE4D-88DC-9AC82279668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360" r="21484" b="2"/>
          <a:stretch/>
        </p:blipFill>
        <p:spPr bwMode="auto">
          <a:xfrm>
            <a:off x="8919385" y="2180496"/>
            <a:ext cx="2691423" cy="329776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E6D5AA9-E46D-4946-9F7B-E746A1F9F5DD}"/>
              </a:ext>
            </a:extLst>
          </p:cNvPr>
          <p:cNvSpPr>
            <a:spLocks noGrp="1"/>
          </p:cNvSpPr>
          <p:nvPr>
            <p:ph type="title"/>
          </p:nvPr>
        </p:nvSpPr>
        <p:spPr>
          <a:xfrm>
            <a:off x="581192" y="702156"/>
            <a:ext cx="11029616" cy="1013800"/>
          </a:xfrm>
        </p:spPr>
        <p:txBody>
          <a:bodyPr>
            <a:normAutofit/>
          </a:bodyPr>
          <a:lstStyle/>
          <a:p>
            <a:r>
              <a:rPr lang="en-US" cap="none">
                <a:solidFill>
                  <a:srgbClr val="FFFFFF"/>
                </a:solidFill>
              </a:rPr>
              <a:t>PICO</a:t>
            </a:r>
          </a:p>
        </p:txBody>
      </p:sp>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a:xfrm>
            <a:off x="581192" y="1363627"/>
            <a:ext cx="8338193" cy="5680640"/>
          </a:xfrm>
        </p:spPr>
        <p:txBody>
          <a:bodyPr>
            <a:normAutofit/>
          </a:bodyPr>
          <a:lstStyle/>
          <a:p>
            <a:r>
              <a:rPr lang="en-US" sz="2200" b="1" dirty="0"/>
              <a:t>Population</a:t>
            </a:r>
            <a:r>
              <a:rPr lang="en-US" sz="2200" dirty="0"/>
              <a:t>: Pregnant women with twins and planned birth 35-38+6 weeks</a:t>
            </a:r>
          </a:p>
          <a:p>
            <a:r>
              <a:rPr lang="en-US" sz="2200" b="1" dirty="0"/>
              <a:t>Intervention</a:t>
            </a:r>
            <a:r>
              <a:rPr lang="en-US" sz="2200" dirty="0"/>
              <a:t>: </a:t>
            </a:r>
            <a:r>
              <a:rPr lang="en-GB" sz="2200" dirty="0"/>
              <a:t>two doses of 12mg dexamethasone by intramuscular injection 24 hours (+/- 4 hours) apart given within 7 days of planned birth</a:t>
            </a:r>
          </a:p>
          <a:p>
            <a:r>
              <a:rPr lang="en-GB" sz="2200" b="1" dirty="0"/>
              <a:t>Control: </a:t>
            </a:r>
            <a:r>
              <a:rPr lang="en-GB" sz="2200" dirty="0"/>
              <a:t>two doses of matching placebo (0.9% NACL) by intramuscular injection 24 hours (+/- 4 hours) apart given within 7 days of planned birth</a:t>
            </a:r>
          </a:p>
          <a:p>
            <a:r>
              <a:rPr lang="en-GB" sz="2200" b="1" dirty="0"/>
              <a:t>Outcome: </a:t>
            </a:r>
            <a:r>
              <a:rPr lang="en-GB" sz="2200" dirty="0"/>
              <a:t>need for respiratory support within 72 hours of birth</a:t>
            </a:r>
            <a:endParaRPr lang="en-US" sz="2200" b="1" dirty="0"/>
          </a:p>
          <a:p>
            <a:endParaRPr lang="en-US" dirty="0"/>
          </a:p>
        </p:txBody>
      </p:sp>
    </p:spTree>
    <p:extLst>
      <p:ext uri="{BB962C8B-B14F-4D97-AF65-F5344CB8AC3E}">
        <p14:creationId xmlns:p14="http://schemas.microsoft.com/office/powerpoint/2010/main" val="2321026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D5AA9-E46D-4946-9F7B-E746A1F9F5DD}"/>
              </a:ext>
            </a:extLst>
          </p:cNvPr>
          <p:cNvSpPr>
            <a:spLocks noGrp="1"/>
          </p:cNvSpPr>
          <p:nvPr>
            <p:ph type="title"/>
          </p:nvPr>
        </p:nvSpPr>
        <p:spPr/>
        <p:txBody>
          <a:bodyPr>
            <a:normAutofit/>
          </a:bodyPr>
          <a:lstStyle/>
          <a:p>
            <a:r>
              <a:rPr lang="en-US" sz="3600" cap="none" dirty="0"/>
              <a:t>Primary Outcome</a:t>
            </a:r>
          </a:p>
        </p:txBody>
      </p:sp>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a:xfrm>
            <a:off x="581192" y="2338467"/>
            <a:ext cx="11029615" cy="3672589"/>
          </a:xfrm>
        </p:spPr>
        <p:txBody>
          <a:bodyPr>
            <a:normAutofit/>
          </a:bodyPr>
          <a:lstStyle/>
          <a:p>
            <a:pPr marL="0" indent="0">
              <a:buNone/>
            </a:pPr>
            <a:r>
              <a:rPr lang="en-US" sz="2400" b="1" dirty="0"/>
              <a:t>Composite of respiratory support within 72 hours of birth consisting of one or more of the following</a:t>
            </a:r>
          </a:p>
          <a:p>
            <a:pPr lvl="0"/>
            <a:r>
              <a:rPr lang="en-GB" sz="1600" dirty="0"/>
              <a:t>continuous positive airway pressure (CPAP)</a:t>
            </a:r>
          </a:p>
          <a:p>
            <a:pPr lvl="0"/>
            <a:r>
              <a:rPr lang="en-GB" sz="1600" dirty="0"/>
              <a:t>supplemental oxygen by high-flow nasal </a:t>
            </a:r>
            <a:r>
              <a:rPr lang="en-GB" sz="1600" dirty="0" err="1"/>
              <a:t>cannulae</a:t>
            </a:r>
            <a:r>
              <a:rPr lang="en-GB" sz="1600" dirty="0"/>
              <a:t> for at least 2 consecutive hours</a:t>
            </a:r>
          </a:p>
          <a:p>
            <a:pPr lvl="0"/>
            <a:r>
              <a:rPr lang="en-GB" sz="1600" dirty="0"/>
              <a:t>need for supplemental oxygen by low flow nasal </a:t>
            </a:r>
            <a:r>
              <a:rPr lang="en-GB" sz="1600" dirty="0" err="1"/>
              <a:t>cannulae</a:t>
            </a:r>
            <a:r>
              <a:rPr lang="en-GB" sz="1600" dirty="0"/>
              <a:t> or incubator oxygen for at least 4 continuous hours</a:t>
            </a:r>
          </a:p>
          <a:p>
            <a:pPr lvl="0"/>
            <a:r>
              <a:rPr lang="en-GB" sz="1600" dirty="0"/>
              <a:t>mechanical ventilation</a:t>
            </a:r>
          </a:p>
          <a:p>
            <a:pPr lvl="0"/>
            <a:r>
              <a:rPr lang="en-GB" sz="1600" dirty="0"/>
              <a:t>Extracorporeal Membrane Oxygenation (ECMO)</a:t>
            </a:r>
          </a:p>
          <a:p>
            <a:pPr lvl="0"/>
            <a:r>
              <a:rPr lang="en-GB" sz="1600" dirty="0"/>
              <a:t>Stillbirth</a:t>
            </a:r>
          </a:p>
          <a:p>
            <a:pPr lvl="0"/>
            <a:r>
              <a:rPr lang="en-GB" sz="1600" dirty="0"/>
              <a:t>Neonatal death within 72 hours of birth</a:t>
            </a:r>
          </a:p>
          <a:p>
            <a:pPr marL="0" indent="0">
              <a:buNone/>
            </a:pPr>
            <a:endParaRPr lang="en-US" b="1" dirty="0"/>
          </a:p>
          <a:p>
            <a:endParaRPr lang="en-US" dirty="0"/>
          </a:p>
        </p:txBody>
      </p:sp>
    </p:spTree>
    <p:extLst>
      <p:ext uri="{BB962C8B-B14F-4D97-AF65-F5344CB8AC3E}">
        <p14:creationId xmlns:p14="http://schemas.microsoft.com/office/powerpoint/2010/main" val="2463302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D5AA9-E46D-4946-9F7B-E746A1F9F5DD}"/>
              </a:ext>
            </a:extLst>
          </p:cNvPr>
          <p:cNvSpPr>
            <a:spLocks noGrp="1"/>
          </p:cNvSpPr>
          <p:nvPr>
            <p:ph type="title"/>
          </p:nvPr>
        </p:nvSpPr>
        <p:spPr/>
        <p:txBody>
          <a:bodyPr>
            <a:normAutofit/>
          </a:bodyPr>
          <a:lstStyle/>
          <a:p>
            <a:r>
              <a:rPr lang="en-US" sz="3600" cap="none" dirty="0"/>
              <a:t>Secondary outcomes</a:t>
            </a:r>
          </a:p>
        </p:txBody>
      </p:sp>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a:xfrm>
            <a:off x="581192" y="1325880"/>
            <a:ext cx="8362085" cy="5273040"/>
          </a:xfrm>
        </p:spPr>
        <p:txBody>
          <a:bodyPr>
            <a:normAutofit/>
          </a:bodyPr>
          <a:lstStyle/>
          <a:p>
            <a:pPr marL="0" indent="0">
              <a:buNone/>
            </a:pPr>
            <a:r>
              <a:rPr lang="en-US" sz="2600" b="1" dirty="0"/>
              <a:t>To determine the effect of ACS on</a:t>
            </a:r>
          </a:p>
          <a:p>
            <a:r>
              <a:rPr lang="en-US" sz="2400" b="1" dirty="0"/>
              <a:t>Severe respiratory morbidity</a:t>
            </a:r>
          </a:p>
          <a:p>
            <a:r>
              <a:rPr lang="en-US" sz="2400" b="1" dirty="0"/>
              <a:t>Perinatal morbidity</a:t>
            </a:r>
          </a:p>
          <a:p>
            <a:r>
              <a:rPr lang="en-US" sz="2400" b="1" dirty="0"/>
              <a:t>Perinatal mortality</a:t>
            </a:r>
          </a:p>
          <a:p>
            <a:r>
              <a:rPr lang="en-US" sz="2400" b="1" dirty="0"/>
              <a:t>Maternal outcomes</a:t>
            </a:r>
          </a:p>
          <a:p>
            <a:r>
              <a:rPr lang="en-US" sz="2400" b="1" dirty="0"/>
              <a:t>Determine the cost effectiveness of ACS</a:t>
            </a:r>
          </a:p>
          <a:p>
            <a:r>
              <a:rPr lang="en-US" sz="2400" b="1" dirty="0"/>
              <a:t>Effect of ACS on cognitive and language development</a:t>
            </a:r>
            <a:endParaRPr lang="en-US" sz="2400" dirty="0"/>
          </a:p>
        </p:txBody>
      </p:sp>
      <p:pic>
        <p:nvPicPr>
          <p:cNvPr id="4" name="Content Placeholder 14">
            <a:extLst>
              <a:ext uri="{FF2B5EF4-FFF2-40B4-BE49-F238E27FC236}">
                <a16:creationId xmlns:a16="http://schemas.microsoft.com/office/drawing/2014/main" id="{7C021411-78B6-AD49-8016-72C85185F164}"/>
              </a:ext>
            </a:extLst>
          </p:cNvPr>
          <p:cNvPicPr>
            <a:picLocks noChangeAspect="1"/>
          </p:cNvPicPr>
          <p:nvPr/>
        </p:nvPicPr>
        <p:blipFill>
          <a:blip r:embed="rId3"/>
          <a:stretch>
            <a:fillRect/>
          </a:stretch>
        </p:blipFill>
        <p:spPr>
          <a:xfrm>
            <a:off x="9102111" y="3782740"/>
            <a:ext cx="2508696" cy="1886540"/>
          </a:xfrm>
          <a:prstGeom prst="rect">
            <a:avLst/>
          </a:prstGeom>
        </p:spPr>
      </p:pic>
    </p:spTree>
    <p:extLst>
      <p:ext uri="{BB962C8B-B14F-4D97-AF65-F5344CB8AC3E}">
        <p14:creationId xmlns:p14="http://schemas.microsoft.com/office/powerpoint/2010/main" val="14274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D5AA9-E46D-4946-9F7B-E746A1F9F5DD}"/>
              </a:ext>
            </a:extLst>
          </p:cNvPr>
          <p:cNvSpPr>
            <a:spLocks noGrp="1"/>
          </p:cNvSpPr>
          <p:nvPr>
            <p:ph type="title"/>
          </p:nvPr>
        </p:nvSpPr>
        <p:spPr/>
        <p:txBody>
          <a:bodyPr>
            <a:normAutofit/>
          </a:bodyPr>
          <a:lstStyle/>
          <a:p>
            <a:r>
              <a:rPr lang="en-US" sz="3600" cap="none" dirty="0"/>
              <a:t>Inclusion Criteria</a:t>
            </a:r>
          </a:p>
        </p:txBody>
      </p:sp>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a:xfrm>
            <a:off x="581191" y="1965520"/>
            <a:ext cx="11029615" cy="4190324"/>
          </a:xfrm>
        </p:spPr>
        <p:txBody>
          <a:bodyPr>
            <a:normAutofit/>
          </a:bodyPr>
          <a:lstStyle/>
          <a:p>
            <a:pPr marL="0" indent="0">
              <a:buNone/>
            </a:pPr>
            <a:r>
              <a:rPr lang="en-US" sz="2800" b="1" dirty="0"/>
              <a:t>1552 women</a:t>
            </a:r>
          </a:p>
          <a:p>
            <a:r>
              <a:rPr lang="en-US" sz="2800" b="1" dirty="0"/>
              <a:t>&gt;16 years</a:t>
            </a:r>
          </a:p>
          <a:p>
            <a:r>
              <a:rPr lang="en-US" sz="2800" b="1" dirty="0"/>
              <a:t>Viable twin pregnancy with a planned birth</a:t>
            </a:r>
          </a:p>
          <a:p>
            <a:r>
              <a:rPr lang="en-US" sz="2800" b="1" dirty="0"/>
              <a:t>Known </a:t>
            </a:r>
            <a:r>
              <a:rPr lang="en-GB" sz="2800" b="1" dirty="0"/>
              <a:t>chorionicity</a:t>
            </a:r>
          </a:p>
          <a:p>
            <a:r>
              <a:rPr lang="en-GB" sz="2800" b="1" dirty="0"/>
              <a:t>At least 24 hrs to delivery to allow study drug administration</a:t>
            </a:r>
            <a:endParaRPr lang="en-US" sz="2800" b="1" dirty="0"/>
          </a:p>
          <a:p>
            <a:endParaRPr lang="en-US" dirty="0"/>
          </a:p>
        </p:txBody>
      </p:sp>
    </p:spTree>
    <p:extLst>
      <p:ext uri="{BB962C8B-B14F-4D97-AF65-F5344CB8AC3E}">
        <p14:creationId xmlns:p14="http://schemas.microsoft.com/office/powerpoint/2010/main" val="274871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D5AA9-E46D-4946-9F7B-E746A1F9F5DD}"/>
              </a:ext>
            </a:extLst>
          </p:cNvPr>
          <p:cNvSpPr>
            <a:spLocks noGrp="1"/>
          </p:cNvSpPr>
          <p:nvPr>
            <p:ph type="title"/>
          </p:nvPr>
        </p:nvSpPr>
        <p:spPr/>
        <p:txBody>
          <a:bodyPr>
            <a:normAutofit/>
          </a:bodyPr>
          <a:lstStyle/>
          <a:p>
            <a:r>
              <a:rPr lang="en-US" sz="3600" cap="none" dirty="0"/>
              <a:t>Exclusion Criteria</a:t>
            </a:r>
          </a:p>
        </p:txBody>
      </p:sp>
      <p:sp>
        <p:nvSpPr>
          <p:cNvPr id="3" name="Content Placeholder 2">
            <a:extLst>
              <a:ext uri="{FF2B5EF4-FFF2-40B4-BE49-F238E27FC236}">
                <a16:creationId xmlns:a16="http://schemas.microsoft.com/office/drawing/2014/main" id="{470AB078-BF8F-0F41-94CE-C6E13FE34274}"/>
              </a:ext>
            </a:extLst>
          </p:cNvPr>
          <p:cNvSpPr>
            <a:spLocks noGrp="1"/>
          </p:cNvSpPr>
          <p:nvPr>
            <p:ph idx="1"/>
          </p:nvPr>
        </p:nvSpPr>
        <p:spPr>
          <a:xfrm>
            <a:off x="581191" y="1965520"/>
            <a:ext cx="11029615" cy="4190324"/>
          </a:xfrm>
        </p:spPr>
        <p:txBody>
          <a:bodyPr>
            <a:normAutofit/>
          </a:bodyPr>
          <a:lstStyle/>
          <a:p>
            <a:r>
              <a:rPr lang="en-US" sz="2800" b="1" dirty="0"/>
              <a:t>Known fetal anomaly</a:t>
            </a:r>
            <a:endParaRPr lang="en-US" sz="2800" dirty="0"/>
          </a:p>
          <a:p>
            <a:r>
              <a:rPr lang="en-US" sz="2800" b="1" dirty="0"/>
              <a:t>Diabetes (pre-existing or gestational)</a:t>
            </a:r>
          </a:p>
          <a:p>
            <a:r>
              <a:rPr lang="en-US" sz="2800" b="1" dirty="0"/>
              <a:t>Women who have had steroids 7 days previously</a:t>
            </a:r>
          </a:p>
          <a:p>
            <a:r>
              <a:rPr lang="en-US" sz="2800" b="1" dirty="0"/>
              <a:t>Contraindication to steroids</a:t>
            </a:r>
          </a:p>
          <a:p>
            <a:r>
              <a:rPr lang="en-US" sz="2800" b="1" dirty="0"/>
              <a:t>Unknown chorionicity/gestational age</a:t>
            </a:r>
          </a:p>
          <a:p>
            <a:r>
              <a:rPr lang="en-US" sz="2800" b="1" dirty="0"/>
              <a:t>Serious pregnancy morbidity indicating birth before 35 weeks or &lt;24 </a:t>
            </a:r>
            <a:r>
              <a:rPr lang="en-US" sz="2800" b="1" dirty="0" err="1"/>
              <a:t>hrs</a:t>
            </a:r>
            <a:endParaRPr lang="en-US" dirty="0"/>
          </a:p>
        </p:txBody>
      </p:sp>
    </p:spTree>
    <p:extLst>
      <p:ext uri="{BB962C8B-B14F-4D97-AF65-F5344CB8AC3E}">
        <p14:creationId xmlns:p14="http://schemas.microsoft.com/office/powerpoint/2010/main" val="1560978850"/>
      </p:ext>
    </p:extLst>
  </p:cSld>
  <p:clrMapOvr>
    <a:masterClrMapping/>
  </p:clrMapOvr>
</p:sld>
</file>

<file path=ppt/theme/theme1.xml><?xml version="1.0" encoding="utf-8"?>
<a:theme xmlns:a="http://schemas.openxmlformats.org/drawingml/2006/main" name="Dividend">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520</Words>
  <Application>Microsoft Office PowerPoint</Application>
  <PresentationFormat>Widescreen</PresentationFormat>
  <Paragraphs>91</Paragraphs>
  <Slides>14</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Gill Sans MT</vt:lpstr>
      <vt:lpstr>Times New Roman</vt:lpstr>
      <vt:lpstr>Wingdings 2</vt:lpstr>
      <vt:lpstr>Dividend</vt:lpstr>
      <vt:lpstr>PowerPoint Presentation</vt:lpstr>
      <vt:lpstr>Overview</vt:lpstr>
      <vt:lpstr>Background</vt:lpstr>
      <vt:lpstr>Background</vt:lpstr>
      <vt:lpstr>PICO</vt:lpstr>
      <vt:lpstr>Primary Outcome</vt:lpstr>
      <vt:lpstr>Secondary outcomes</vt:lpstr>
      <vt:lpstr>Inclusion Criteria</vt:lpstr>
      <vt:lpstr>Exclusion Criteria</vt:lpstr>
      <vt:lpstr>Timelines</vt:lpstr>
      <vt:lpstr>Where we are currently</vt:lpstr>
      <vt:lpstr>Where we are currently</vt:lpstr>
      <vt:lpstr>Common queries from sites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MURRAY Sarah</dc:creator>
  <cp:lastModifiedBy>Lauren Murdoch</cp:lastModifiedBy>
  <cp:revision>2</cp:revision>
  <dcterms:created xsi:type="dcterms:W3CDTF">2022-09-28T20:55:59Z</dcterms:created>
  <dcterms:modified xsi:type="dcterms:W3CDTF">2022-09-29T10:22:41Z</dcterms:modified>
</cp:coreProperties>
</file>